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9" r:id="rId14"/>
    <p:sldId id="270" r:id="rId15"/>
    <p:sldId id="275" r:id="rId16"/>
    <p:sldId id="271" r:id="rId17"/>
    <p:sldId id="272" r:id="rId18"/>
    <p:sldId id="273" r:id="rId19"/>
    <p:sldId id="274" r:id="rId20"/>
    <p:sldId id="276" r:id="rId21"/>
    <p:sldId id="277" r:id="rId22"/>
  </p:sldIdLst>
  <p:sldSz cx="9144000" cy="6858000" type="screen4x3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4F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4" autoAdjust="0"/>
    <p:restoredTop sz="86938" autoAdjust="0"/>
  </p:normalViewPr>
  <p:slideViewPr>
    <p:cSldViewPr snapToGrid="0">
      <p:cViewPr varScale="1">
        <p:scale>
          <a:sx n="76" d="100"/>
          <a:sy n="76" d="100"/>
        </p:scale>
        <p:origin x="1776" y="96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FD74C9-97B2-40A2-A045-D98EF1CCDAB4}" type="datetimeFigureOut">
              <a:rPr lang="it-IT" smtClean="0"/>
              <a:t>28/09/2015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A2E487-D896-4E0E-8AAE-B7DEF5C7D47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458048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A2E487-D896-4E0E-8AAE-B7DEF5C7D479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822346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sz="18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A2E487-D896-4E0E-8AAE-B7DEF5C7D479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052365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sz="18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A2E487-D896-4E0E-8AAE-B7DEF5C7D479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303676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sz="18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A2E487-D896-4E0E-8AAE-B7DEF5C7D479}" type="slidenum">
              <a:rPr lang="it-IT" smtClean="0"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24374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sz="18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A2E487-D896-4E0E-8AAE-B7DEF5C7D479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525232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sz="18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A2E487-D896-4E0E-8AAE-B7DEF5C7D479}" type="slidenum">
              <a:rPr lang="it-IT" smtClean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289254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sz="18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A2E487-D896-4E0E-8AAE-B7DEF5C7D479}" type="slidenum">
              <a:rPr lang="it-IT" smtClean="0"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567861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sz="18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A2E487-D896-4E0E-8AAE-B7DEF5C7D479}" type="slidenum">
              <a:rPr lang="it-IT" smtClean="0"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4609792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sz="18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A2E487-D896-4E0E-8AAE-B7DEF5C7D479}" type="slidenum">
              <a:rPr lang="it-IT" smtClean="0"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520299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sz="18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A2E487-D896-4E0E-8AAE-B7DEF5C7D479}" type="slidenum">
              <a:rPr lang="it-IT" smtClean="0"/>
              <a:t>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013710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sz="18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A2E487-D896-4E0E-8AAE-B7DEF5C7D479}" type="slidenum">
              <a:rPr lang="it-IT" smtClean="0"/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42829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18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Il progetto 3D4Amb sfrutta la tecnologia 3D </a:t>
            </a:r>
            <a:r>
              <a:rPr lang="it-IT" sz="18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active</a:t>
            </a:r>
            <a:r>
              <a:rPr lang="it-IT" sz="18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it-IT" sz="18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shutter</a:t>
            </a:r>
            <a:r>
              <a:rPr lang="it-IT" sz="18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per garantire una visione</a:t>
            </a:r>
          </a:p>
          <a:p>
            <a:r>
              <a:rPr lang="it-IT" sz="18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binoculare, cioè per mostrare immagini diverse all'occhio normale e all'occhio</a:t>
            </a:r>
          </a:p>
          <a:p>
            <a:r>
              <a:rPr lang="it-IT" sz="18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pigro. Il progetto punta a sviluppare una tecnologia per consentire una facile diagnosi</a:t>
            </a:r>
          </a:p>
          <a:p>
            <a:r>
              <a:rPr lang="it-IT" sz="18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dell'ambliopia e il suo trattamento per mezzo di giochi interattivi e attività di</a:t>
            </a:r>
          </a:p>
          <a:p>
            <a:r>
              <a:rPr lang="it-IT" sz="18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intrattenimento.La</a:t>
            </a:r>
            <a:r>
              <a:rPr lang="it-IT" sz="18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soluzione proposta mira ad eliminare i problemi del trattamento</a:t>
            </a:r>
          </a:p>
          <a:p>
            <a:r>
              <a:rPr lang="it-IT" sz="18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classico dell'occlusione, è adatto ad un uso domestico, e potrebbe, almeno in parte,</a:t>
            </a:r>
          </a:p>
          <a:p>
            <a:r>
              <a:rPr lang="it-IT" sz="18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sostituire l'occlusione dell'occhio normale.</a:t>
            </a:r>
          </a:p>
          <a:p>
            <a:endParaRPr lang="it-IT" sz="18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it-IT" sz="18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L'obiettivo principale di questo progetto di ricerca, denominato 3D4Amb, è di sviluppare</a:t>
            </a:r>
          </a:p>
          <a:p>
            <a:r>
              <a:rPr lang="it-IT" sz="18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 sistema per la diagnosi e il trattamento di ambliopia, basata sulla visione</a:t>
            </a:r>
          </a:p>
          <a:p>
            <a:r>
              <a:rPr lang="it-IT" sz="18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binoculare in modo accessibile. Con il termine accessibile si intende: poco costoso,</a:t>
            </a:r>
          </a:p>
          <a:p>
            <a:r>
              <a:rPr lang="it-IT" sz="18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user</a:t>
            </a:r>
            <a:r>
              <a:rPr lang="it-IT" sz="18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it-IT" sz="18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friendly</a:t>
            </a:r>
            <a:r>
              <a:rPr lang="it-IT" sz="18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adatto per uso domestico e facilmente estendibile.</a:t>
            </a:r>
          </a:p>
          <a:p>
            <a:endParaRPr lang="it-IT" sz="18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A2E487-D896-4E0E-8AAE-B7DEF5C7D479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7020293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sz="18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A2E487-D896-4E0E-8AAE-B7DEF5C7D479}" type="slidenum">
              <a:rPr lang="it-IT" smtClean="0"/>
              <a:t>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3656759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A2E487-D896-4E0E-8AAE-B7DEF5C7D479}" type="slidenum">
              <a:rPr lang="it-IT" smtClean="0"/>
              <a:t>21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217278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18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Il progetto 3D4Amb sfrutta la tecnologia 3D </a:t>
            </a:r>
            <a:r>
              <a:rPr lang="it-IT" sz="18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active</a:t>
            </a:r>
            <a:r>
              <a:rPr lang="it-IT" sz="18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it-IT" sz="18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shutter</a:t>
            </a:r>
            <a:r>
              <a:rPr lang="it-IT" sz="18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per garantire una visione</a:t>
            </a:r>
          </a:p>
          <a:p>
            <a:r>
              <a:rPr lang="it-IT" sz="18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binoculare, cioè per mostrare immagini diverse all'occhio normale e all'occhio</a:t>
            </a:r>
          </a:p>
          <a:p>
            <a:r>
              <a:rPr lang="it-IT" sz="18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pigro. Il progetto punta a sviluppare una tecnologia per consentire una facile diagnosi</a:t>
            </a:r>
          </a:p>
          <a:p>
            <a:r>
              <a:rPr lang="it-IT" sz="18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dell'ambliopia e il suo trattamento per mezzo di giochi interattivi e attività di</a:t>
            </a:r>
          </a:p>
          <a:p>
            <a:r>
              <a:rPr lang="it-IT" sz="18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intrattenimento.La</a:t>
            </a:r>
            <a:r>
              <a:rPr lang="it-IT" sz="18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soluzione proposta mira ad eliminare i problemi del trattamento</a:t>
            </a:r>
          </a:p>
          <a:p>
            <a:r>
              <a:rPr lang="it-IT" sz="18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classico dell'occlusione, è adatto ad un uso domestico, e potrebbe, almeno in parte,</a:t>
            </a:r>
          </a:p>
          <a:p>
            <a:r>
              <a:rPr lang="it-IT" sz="18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sostituire l'occlusione dell'occhio normale.</a:t>
            </a:r>
          </a:p>
          <a:p>
            <a:endParaRPr lang="it-IT" sz="18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it-IT" sz="18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L'obiettivo principale di questo progetto di ricerca, denominato 3D4Amb, è di sviluppare</a:t>
            </a:r>
          </a:p>
          <a:p>
            <a:r>
              <a:rPr lang="it-IT" sz="18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 sistema per la diagnosi e il trattamento di ambliopia, basata sulla visione</a:t>
            </a:r>
          </a:p>
          <a:p>
            <a:r>
              <a:rPr lang="it-IT" sz="18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binoculare in modo accessibile. Con il termine accessibile si intende: poco costoso,</a:t>
            </a:r>
          </a:p>
          <a:p>
            <a:r>
              <a:rPr lang="it-IT" sz="18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user</a:t>
            </a:r>
            <a:r>
              <a:rPr lang="it-IT" sz="18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it-IT" sz="18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friendly</a:t>
            </a:r>
            <a:r>
              <a:rPr lang="it-IT" sz="18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adatto per uso domestico e facilmente estendibile.</a:t>
            </a:r>
          </a:p>
          <a:p>
            <a:endParaRPr lang="it-IT" sz="18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A2E487-D896-4E0E-8AAE-B7DEF5C7D479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147930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le immagini che provengono dagli occhi non vengono correttamente rielaborate all'interno</a:t>
            </a:r>
          </a:p>
          <a:p>
            <a:r>
              <a:rPr lang="it-IT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del cervello. Questo causa una scorretta comprensione dello spazio che</a:t>
            </a:r>
          </a:p>
          <a:p>
            <a:r>
              <a:rPr lang="it-IT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 circonda e causa una percezione scorretta della profondità, dei movimenti e dei</a:t>
            </a:r>
          </a:p>
          <a:p>
            <a:r>
              <a:rPr lang="it-IT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contrasti. È presente nel 2-4% della popolazione, la sua incidenza è più elevata in</a:t>
            </a:r>
          </a:p>
          <a:p>
            <a:r>
              <a:rPr lang="it-IT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associazione con alcune condizioni quali prematurità, sindrome di Down, patologia</a:t>
            </a:r>
          </a:p>
          <a:p>
            <a:r>
              <a:rPr lang="it-IT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neurologica e familiarità per ambliopia o strabismo. Spesso le persone non si accorgono</a:t>
            </a:r>
          </a:p>
          <a:p>
            <a:r>
              <a:rPr lang="it-IT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 esserne </a:t>
            </a:r>
            <a:r>
              <a:rPr lang="it-IT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aette</a:t>
            </a:r>
            <a:r>
              <a:rPr lang="it-IT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no ai 20-30 anni, per questo è fondamentale la diagnosi.</a:t>
            </a:r>
          </a:p>
          <a:p>
            <a:r>
              <a:rPr lang="it-IT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Può colpire i bambini dalla nascita no ai 7 anni, età in cui il sistema visivo raggiunge</a:t>
            </a:r>
          </a:p>
          <a:p>
            <a:r>
              <a:rPr lang="it-IT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la sua maturità. Durante questo periodo iniziale l'ambliopia può essere trattata e</a:t>
            </a:r>
          </a:p>
          <a:p>
            <a:r>
              <a:rPr lang="it-IT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prevenuta, mentre superata questa fase l'istaurazione della malattia diventa</a:t>
            </a:r>
            <a:endParaRPr lang="it-IT" sz="18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A2E487-D896-4E0E-8AAE-B7DEF5C7D479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276117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le immagini che provengono dagli occhi non vengono correttamente rielaborate all'interno</a:t>
            </a:r>
          </a:p>
          <a:p>
            <a:r>
              <a:rPr lang="it-IT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del cervello. Questo causa una scorretta comprensione dello spazio che</a:t>
            </a:r>
          </a:p>
          <a:p>
            <a:r>
              <a:rPr lang="it-IT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 circonda e causa una percezione scorretta della profondità, dei movimenti e dei</a:t>
            </a:r>
          </a:p>
          <a:p>
            <a:r>
              <a:rPr lang="it-IT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contrasti. È presente nel 2-4% della popolazione, la sua incidenza è più elevata in</a:t>
            </a:r>
          </a:p>
          <a:p>
            <a:r>
              <a:rPr lang="it-IT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associazione con alcune condizioni quali prematurità, sindrome di Down, patologia</a:t>
            </a:r>
          </a:p>
          <a:p>
            <a:r>
              <a:rPr lang="it-IT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neurologica e familiarità per ambliopia o strabismo. Spesso le persone non si accorgono</a:t>
            </a:r>
          </a:p>
          <a:p>
            <a:r>
              <a:rPr lang="it-IT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 esserne </a:t>
            </a:r>
            <a:r>
              <a:rPr lang="it-IT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aette</a:t>
            </a:r>
            <a:r>
              <a:rPr lang="it-IT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no ai 20-30 anni, per questo è fondamentale la diagnosi.</a:t>
            </a:r>
          </a:p>
          <a:p>
            <a:r>
              <a:rPr lang="it-IT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Può colpire i bambini dalla nascita no ai 7 anni, età in cui il sistema visivo raggiunge</a:t>
            </a:r>
          </a:p>
          <a:p>
            <a:r>
              <a:rPr lang="it-IT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la sua maturità. Durante questo periodo iniziale l'ambliopia può essere trattata e</a:t>
            </a:r>
          </a:p>
          <a:p>
            <a:r>
              <a:rPr lang="it-IT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prevenuta, mentre superata questa fase l'istaurazione della malattia diventa</a:t>
            </a:r>
            <a:endParaRPr lang="it-IT" sz="18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A2E487-D896-4E0E-8AAE-B7DEF5C7D479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682749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sz="18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A2E487-D896-4E0E-8AAE-B7DEF5C7D479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084524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sz="18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A2E487-D896-4E0E-8AAE-B7DEF5C7D479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079740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sz="18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A2E487-D896-4E0E-8AAE-B7DEF5C7D479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538596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sz="18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A2E487-D896-4E0E-8AAE-B7DEF5C7D479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244323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 smtClean="0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0B508-B881-48D4-821F-B26A9B79B3A3}" type="datetime1">
              <a:rPr lang="it-IT" smtClean="0"/>
              <a:t>28/09/2015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30 Settembre 2015</a:t>
            </a:r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EA851-8915-4C20-A53D-0ECA2684109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06799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5E7D00-0C8E-496B-868A-D9493DABF12A}" type="datetime1">
              <a:rPr lang="it-IT" smtClean="0"/>
              <a:t>28/09/2015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30 Settembre 2015</a:t>
            </a:r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EA851-8915-4C20-A53D-0ECA2684109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18643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F48DD-6D73-4E6A-8EC2-7153CF7C39F2}" type="datetime1">
              <a:rPr lang="it-IT" smtClean="0"/>
              <a:t>28/09/2015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30 Settembre 2015</a:t>
            </a:r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EA851-8915-4C20-A53D-0ECA2684109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67121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F8A9F-C710-45FD-AB35-78C2F839272B}" type="datetime1">
              <a:rPr lang="it-IT" smtClean="0"/>
              <a:t>28/09/2015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30 Settembre 2015</a:t>
            </a:r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EA851-8915-4C20-A53D-0ECA2684109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51047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464FB8-12C8-4D66-8BC8-12E032A671B0}" type="datetime1">
              <a:rPr lang="it-IT" smtClean="0"/>
              <a:t>28/09/2015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30 Settembre 2015</a:t>
            </a:r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EA851-8915-4C20-A53D-0ECA2684109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73794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4ECBC-51E7-4B1D-AAB5-8994720AB72C}" type="datetime1">
              <a:rPr lang="it-IT" smtClean="0"/>
              <a:t>28/09/2015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30 Settembre 2015</a:t>
            </a:r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EA851-8915-4C20-A53D-0ECA2684109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72999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DF166-8581-411D-A5E4-5D293DDC1382}" type="datetime1">
              <a:rPr lang="it-IT" smtClean="0"/>
              <a:t>28/09/2015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30 Settembre 2015</a:t>
            </a:r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EA851-8915-4C20-A53D-0ECA2684109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33011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186AF0-FDBB-4A9A-A1FA-DAE9933BF9AF}" type="datetime1">
              <a:rPr lang="it-IT" smtClean="0"/>
              <a:t>28/09/2015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30 Settembre 2015</a:t>
            </a:r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EA851-8915-4C20-A53D-0ECA2684109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81949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5B7E5-4546-4F7B-BEE8-CB19004121FB}" type="datetime1">
              <a:rPr lang="it-IT" smtClean="0"/>
              <a:t>28/09/2015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30 Settembre 2015</a:t>
            </a:r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EA851-8915-4C20-A53D-0ECA2684109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39550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02FB4-091F-4DFA-BF35-ED3D039280B7}" type="datetime1">
              <a:rPr lang="it-IT" smtClean="0"/>
              <a:t>28/09/2015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30 Settembre 2015</a:t>
            </a:r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EA851-8915-4C20-A53D-0ECA2684109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06297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 smtClean="0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6E9F36-295A-42C0-BFD2-99935AC5EFFF}" type="datetime1">
              <a:rPr lang="it-IT" smtClean="0"/>
              <a:t>28/09/2015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smtClean="0"/>
              <a:t>30 Settembre 2015</a:t>
            </a:r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AEA851-8915-4C20-A53D-0ECA2684109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4676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2F48DD-6D73-4E6A-8EC2-7153CF7C39F2}" type="datetime1">
              <a:rPr lang="it-IT" smtClean="0"/>
              <a:t>28/09/2015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it-IT" smtClean="0"/>
              <a:t>30 Settembre 2015</a:t>
            </a:r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AEA851-8915-4C20-A53D-0ECA2684109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944258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2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microsoft.com/office/2007/relationships/media" Target="../media/media2.mp4"/><Relationship Id="rId7" Type="http://schemas.openxmlformats.org/officeDocument/2006/relationships/image" Target="../media/image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2.mp4"/><Relationship Id="rId9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hyperlink" Target="http://3d4amb.unibg.it/3dcar/cardboard%20site/" TargetMode="External"/><Relationship Id="rId10" Type="http://schemas.openxmlformats.org/officeDocument/2006/relationships/hyperlink" Target="https://plus.google.com/u/1/110383688193490676162/posts" TargetMode="External"/><Relationship Id="rId4" Type="http://schemas.openxmlformats.org/officeDocument/2006/relationships/image" Target="../media/image20.PNG"/><Relationship Id="rId9" Type="http://schemas.openxmlformats.org/officeDocument/2006/relationships/hyperlink" Target="https://www.facebook.com/3D4Amb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hyperlink" Target="3d4amb.unibg.it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4F9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/>
          <p:cNvSpPr/>
          <p:nvPr/>
        </p:nvSpPr>
        <p:spPr>
          <a:xfrm>
            <a:off x="0" y="760238"/>
            <a:ext cx="9144000" cy="1404257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0">
                <a:schemeClr val="accent1">
                  <a:lumMod val="45000"/>
                  <a:lumOff val="55000"/>
                </a:schemeClr>
              </a:gs>
              <a:gs pos="0">
                <a:schemeClr val="accent1">
                  <a:lumMod val="45000"/>
                  <a:lumOff val="55000"/>
                </a:schemeClr>
              </a:gs>
              <a:gs pos="100000">
                <a:srgbClr val="044F92"/>
              </a:gs>
            </a:gsLst>
            <a:lin ang="27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sz="7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934" y="833716"/>
            <a:ext cx="1257300" cy="1257300"/>
          </a:xfrm>
          <a:prstGeom prst="rect">
            <a:avLst/>
          </a:prstGeom>
        </p:spPr>
      </p:pic>
      <p:sp>
        <p:nvSpPr>
          <p:cNvPr id="6" name="CasellaDiTesto 5"/>
          <p:cNvSpPr txBox="1"/>
          <p:nvPr/>
        </p:nvSpPr>
        <p:spPr>
          <a:xfrm>
            <a:off x="2127169" y="1266158"/>
            <a:ext cx="560886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1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UNIVERSITÀ  DEGLI  STUDI  DI  BERGAMO</a:t>
            </a:r>
          </a:p>
        </p:txBody>
      </p:sp>
      <p:sp>
        <p:nvSpPr>
          <p:cNvPr id="11" name="CasellaDiTesto 10"/>
          <p:cNvSpPr txBox="1"/>
          <p:nvPr/>
        </p:nvSpPr>
        <p:spPr>
          <a:xfrm>
            <a:off x="254330" y="2972668"/>
            <a:ext cx="856953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2800" b="1" dirty="0">
                <a:solidFill>
                  <a:schemeClr val="bg1"/>
                </a:solidFill>
                <a:latin typeface="Cambria" panose="02040503050406030204" pitchFamily="18" charset="0"/>
              </a:rPr>
              <a:t>Un videogioco su realtà virtuale a basso costo per il</a:t>
            </a:r>
            <a:br>
              <a:rPr lang="it-IT" sz="2800" b="1" dirty="0">
                <a:solidFill>
                  <a:schemeClr val="bg1"/>
                </a:solidFill>
                <a:latin typeface="Cambria" panose="02040503050406030204" pitchFamily="18" charset="0"/>
              </a:rPr>
            </a:br>
            <a:r>
              <a:rPr lang="it-IT" sz="2800" b="1" dirty="0">
                <a:solidFill>
                  <a:schemeClr val="bg1"/>
                </a:solidFill>
                <a:latin typeface="Cambria" panose="02040503050406030204" pitchFamily="18" charset="0"/>
              </a:rPr>
              <a:t>trattamento dell'ambliopia</a:t>
            </a:r>
            <a:endParaRPr lang="it-IT" sz="2800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p:sp>
        <p:nvSpPr>
          <p:cNvPr id="12" name="CasellaDiTesto 11"/>
          <p:cNvSpPr txBox="1"/>
          <p:nvPr/>
        </p:nvSpPr>
        <p:spPr>
          <a:xfrm>
            <a:off x="254330" y="6044657"/>
            <a:ext cx="41652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Cambria" panose="02040503050406030204" pitchFamily="18" charset="0"/>
              </a:rPr>
              <a:t>Relatore:  Prof. Angelo </a:t>
            </a:r>
            <a:r>
              <a:rPr lang="it-IT" dirty="0" err="1">
                <a:solidFill>
                  <a:schemeClr val="bg1"/>
                </a:solidFill>
                <a:latin typeface="Cambria" panose="02040503050406030204" pitchFamily="18" charset="0"/>
              </a:rPr>
              <a:t>Gargantini</a:t>
            </a:r>
            <a:endParaRPr lang="it-IT" dirty="0">
              <a:solidFill>
                <a:schemeClr val="bg1"/>
              </a:solidFill>
              <a:latin typeface="Cambria" panose="02040503050406030204" pitchFamily="18" charset="0"/>
            </a:endParaRPr>
          </a:p>
          <a:p>
            <a:r>
              <a:rPr lang="it-IT" dirty="0">
                <a:solidFill>
                  <a:schemeClr val="bg1"/>
                </a:solidFill>
                <a:latin typeface="Cambria" panose="02040503050406030204" pitchFamily="18" charset="0"/>
              </a:rPr>
              <a:t>Correlatore:  Dott.ssa Silvia </a:t>
            </a:r>
            <a:r>
              <a:rPr lang="it-IT" dirty="0" err="1">
                <a:solidFill>
                  <a:schemeClr val="bg1"/>
                </a:solidFill>
                <a:latin typeface="Cambria" panose="02040503050406030204" pitchFamily="18" charset="0"/>
              </a:rPr>
              <a:t>Bonfanti</a:t>
            </a:r>
            <a:endParaRPr lang="it-IT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p:sp>
        <p:nvSpPr>
          <p:cNvPr id="13" name="CasellaDiTesto 12"/>
          <p:cNvSpPr txBox="1"/>
          <p:nvPr/>
        </p:nvSpPr>
        <p:spPr>
          <a:xfrm>
            <a:off x="5304643" y="4537584"/>
            <a:ext cx="3623458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sz="2000" u="sng" dirty="0">
              <a:solidFill>
                <a:schemeClr val="bg1"/>
              </a:solidFill>
              <a:latin typeface="Cambria" panose="02040503050406030204" pitchFamily="18" charset="0"/>
            </a:endParaRPr>
          </a:p>
          <a:p>
            <a:r>
              <a:rPr lang="it-IT" sz="2400" dirty="0">
                <a:solidFill>
                  <a:schemeClr val="bg1"/>
                </a:solidFill>
                <a:latin typeface="Cambria" panose="02040503050406030204" pitchFamily="18" charset="0"/>
              </a:rPr>
              <a:t>Fabio Terzi 1015282</a:t>
            </a:r>
          </a:p>
          <a:p>
            <a:r>
              <a:rPr lang="it-IT" sz="2400" dirty="0">
                <a:solidFill>
                  <a:schemeClr val="bg1"/>
                </a:solidFill>
                <a:latin typeface="Cambria" panose="02040503050406030204" pitchFamily="18" charset="0"/>
              </a:rPr>
              <a:t>Matteo Zambelli 1014593</a:t>
            </a:r>
          </a:p>
        </p:txBody>
      </p:sp>
    </p:spTree>
    <p:extLst>
      <p:ext uri="{BB962C8B-B14F-4D97-AF65-F5344CB8AC3E}">
        <p14:creationId xmlns:p14="http://schemas.microsoft.com/office/powerpoint/2010/main" val="2957384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nettore 1 2"/>
          <p:cNvCxnSpPr/>
          <p:nvPr/>
        </p:nvCxnSpPr>
        <p:spPr>
          <a:xfrm>
            <a:off x="0" y="999754"/>
            <a:ext cx="9144000" cy="0"/>
          </a:xfrm>
          <a:prstGeom prst="line">
            <a:avLst/>
          </a:prstGeom>
          <a:ln>
            <a:solidFill>
              <a:srgbClr val="044F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ttangolo 4"/>
          <p:cNvSpPr/>
          <p:nvPr/>
        </p:nvSpPr>
        <p:spPr>
          <a:xfrm>
            <a:off x="0" y="6432012"/>
            <a:ext cx="9144000" cy="449778"/>
          </a:xfrm>
          <a:prstGeom prst="rect">
            <a:avLst/>
          </a:prstGeom>
          <a:solidFill>
            <a:srgbClr val="044F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 dirty="0"/>
          </a:p>
        </p:txBody>
      </p:sp>
      <p:sp>
        <p:nvSpPr>
          <p:cNvPr id="6" name="CasellaDiTesto 5"/>
          <p:cNvSpPr txBox="1"/>
          <p:nvPr/>
        </p:nvSpPr>
        <p:spPr>
          <a:xfrm>
            <a:off x="124691" y="6518401"/>
            <a:ext cx="227594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350" dirty="0" smtClean="0">
                <a:solidFill>
                  <a:schemeClr val="bg1"/>
                </a:solidFill>
                <a:latin typeface="Cambria" panose="02040503050406030204" pitchFamily="18" charset="0"/>
              </a:rPr>
              <a:t>Fabio Terzi, Matteo Zambelli</a:t>
            </a:r>
            <a:endParaRPr lang="it-IT" sz="1350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029" y="6476543"/>
            <a:ext cx="1087642" cy="363389"/>
          </a:xfrm>
          <a:prstGeom prst="rect">
            <a:avLst/>
          </a:prstGeom>
        </p:spPr>
      </p:pic>
      <p:sp>
        <p:nvSpPr>
          <p:cNvPr id="10" name="Rettangolo 9"/>
          <p:cNvSpPr/>
          <p:nvPr/>
        </p:nvSpPr>
        <p:spPr>
          <a:xfrm>
            <a:off x="213755" y="1877626"/>
            <a:ext cx="871591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</p:txBody>
      </p:sp>
      <p:sp>
        <p:nvSpPr>
          <p:cNvPr id="11" name="CasellaDiTesto 10"/>
          <p:cNvSpPr txBox="1"/>
          <p:nvPr/>
        </p:nvSpPr>
        <p:spPr>
          <a:xfrm>
            <a:off x="285007" y="190005"/>
            <a:ext cx="934885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300" dirty="0" smtClean="0">
                <a:solidFill>
                  <a:srgbClr val="044F92"/>
                </a:solidFill>
                <a:latin typeface="Cambria" panose="02040503050406030204" pitchFamily="18" charset="0"/>
              </a:rPr>
              <a:t>CAR RACING CARDBOARD – Il gioco</a:t>
            </a:r>
            <a:endParaRPr lang="it-IT" sz="3300" dirty="0">
              <a:solidFill>
                <a:srgbClr val="044F92"/>
              </a:solidFill>
              <a:latin typeface="Cambria" panose="02040503050406030204" pitchFamily="18" charset="0"/>
            </a:endParaRPr>
          </a:p>
        </p:txBody>
      </p:sp>
      <p:sp>
        <p:nvSpPr>
          <p:cNvPr id="9" name="Rettangolo 8"/>
          <p:cNvSpPr/>
          <p:nvPr/>
        </p:nvSpPr>
        <p:spPr>
          <a:xfrm>
            <a:off x="213755" y="1373465"/>
            <a:ext cx="8715915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b="1" dirty="0" smtClean="0">
                <a:latin typeface="Cambria" panose="02040503050406030204" pitchFamily="18" charset="0"/>
              </a:rPr>
              <a:t>Obiettivo</a:t>
            </a:r>
            <a:r>
              <a:rPr lang="it-IT" sz="2000" dirty="0" smtClean="0">
                <a:latin typeface="Cambria" panose="02040503050406030204" pitchFamily="18" charset="0"/>
              </a:rPr>
              <a:t>: ottenere </a:t>
            </a:r>
            <a:r>
              <a:rPr lang="it-IT" sz="2000" dirty="0">
                <a:latin typeface="Cambria" panose="02040503050406030204" pitchFamily="18" charset="0"/>
              </a:rPr>
              <a:t>il maggior punteggio </a:t>
            </a:r>
            <a:r>
              <a:rPr lang="it-IT" sz="2000" dirty="0" smtClean="0">
                <a:latin typeface="Cambria" panose="02040503050406030204" pitchFamily="18" charset="0"/>
              </a:rPr>
              <a:t>possibile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 smtClean="0">
                <a:latin typeface="Cambria" panose="02040503050406030204" pitchFamily="18" charset="0"/>
              </a:rPr>
              <a:t>L’utente manovra un veicolo attraverso tre corsie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 smtClean="0">
                <a:latin typeface="Cambria" panose="02040503050406030204" pitchFamily="18" charset="0"/>
              </a:rPr>
              <a:t>Ogni volta che si evita un ostacolo il punteggio aumenta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 smtClean="0">
                <a:latin typeface="Cambria" panose="02040503050406030204" pitchFamily="18" charset="0"/>
              </a:rPr>
              <a:t>Per ogni partita si hanno a disposizione 3 vite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 smtClean="0">
                <a:latin typeface="Cambria" panose="02040503050406030204" pitchFamily="18" charset="0"/>
              </a:rPr>
              <a:t>Ad ogni livello superato la difficoltà aumenta</a:t>
            </a:r>
            <a:endParaRPr lang="it-IT" sz="2000" dirty="0">
              <a:latin typeface="Cambria" panose="02040503050406030204" pitchFamily="18" charset="0"/>
            </a:endParaRPr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3514" y="143510"/>
            <a:ext cx="1065701" cy="1035779"/>
          </a:xfrm>
          <a:prstGeom prst="rect">
            <a:avLst/>
          </a:prstGeom>
        </p:spPr>
      </p:pic>
      <p:pic>
        <p:nvPicPr>
          <p:cNvPr id="4" name="Immagin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524" y="3958788"/>
            <a:ext cx="4803176" cy="2384561"/>
          </a:xfrm>
          <a:prstGeom prst="rect">
            <a:avLst/>
          </a:prstGeom>
        </p:spPr>
      </p:pic>
      <p:pic>
        <p:nvPicPr>
          <p:cNvPr id="12" name="Content Placeholder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9596" y="4294491"/>
            <a:ext cx="2844519" cy="14398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18401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nettore 1 2"/>
          <p:cNvCxnSpPr/>
          <p:nvPr/>
        </p:nvCxnSpPr>
        <p:spPr>
          <a:xfrm>
            <a:off x="0" y="999754"/>
            <a:ext cx="9144000" cy="0"/>
          </a:xfrm>
          <a:prstGeom prst="line">
            <a:avLst/>
          </a:prstGeom>
          <a:ln>
            <a:solidFill>
              <a:srgbClr val="044F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ttangolo 4"/>
          <p:cNvSpPr/>
          <p:nvPr/>
        </p:nvSpPr>
        <p:spPr>
          <a:xfrm>
            <a:off x="0" y="6432012"/>
            <a:ext cx="9144000" cy="449778"/>
          </a:xfrm>
          <a:prstGeom prst="rect">
            <a:avLst/>
          </a:prstGeom>
          <a:solidFill>
            <a:srgbClr val="044F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 dirty="0"/>
          </a:p>
        </p:txBody>
      </p:sp>
      <p:sp>
        <p:nvSpPr>
          <p:cNvPr id="6" name="CasellaDiTesto 5"/>
          <p:cNvSpPr txBox="1"/>
          <p:nvPr/>
        </p:nvSpPr>
        <p:spPr>
          <a:xfrm>
            <a:off x="124691" y="6518401"/>
            <a:ext cx="227594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350" dirty="0" smtClean="0">
                <a:solidFill>
                  <a:schemeClr val="bg1"/>
                </a:solidFill>
                <a:latin typeface="Cambria" panose="02040503050406030204" pitchFamily="18" charset="0"/>
              </a:rPr>
              <a:t>Fabio Terzi, Matteo Zambelli</a:t>
            </a:r>
            <a:endParaRPr lang="it-IT" sz="1350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029" y="6476543"/>
            <a:ext cx="1087642" cy="363389"/>
          </a:xfrm>
          <a:prstGeom prst="rect">
            <a:avLst/>
          </a:prstGeom>
        </p:spPr>
      </p:pic>
      <p:sp>
        <p:nvSpPr>
          <p:cNvPr id="10" name="Rettangolo 9"/>
          <p:cNvSpPr/>
          <p:nvPr/>
        </p:nvSpPr>
        <p:spPr>
          <a:xfrm>
            <a:off x="176081" y="1895564"/>
            <a:ext cx="871591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</p:txBody>
      </p:sp>
      <p:sp>
        <p:nvSpPr>
          <p:cNvPr id="11" name="CasellaDiTesto 10"/>
          <p:cNvSpPr txBox="1"/>
          <p:nvPr/>
        </p:nvSpPr>
        <p:spPr>
          <a:xfrm>
            <a:off x="285007" y="190005"/>
            <a:ext cx="934885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300" dirty="0" smtClean="0">
                <a:solidFill>
                  <a:srgbClr val="044F92"/>
                </a:solidFill>
                <a:latin typeface="Cambria" panose="02040503050406030204" pitchFamily="18" charset="0"/>
              </a:rPr>
              <a:t>CAR RACING CARDBOARD – Guida</a:t>
            </a:r>
            <a:endParaRPr lang="it-IT" sz="3300" dirty="0">
              <a:solidFill>
                <a:srgbClr val="044F92"/>
              </a:solidFill>
              <a:latin typeface="Cambria" panose="02040503050406030204" pitchFamily="18" charset="0"/>
            </a:endParaRPr>
          </a:p>
        </p:txBody>
      </p:sp>
      <p:pic>
        <p:nvPicPr>
          <p:cNvPr id="13" name="Immagin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6339" y="1088571"/>
            <a:ext cx="3334273" cy="5243986"/>
          </a:xfrm>
          <a:prstGeom prst="rect">
            <a:avLst/>
          </a:prstGeom>
        </p:spPr>
      </p:pic>
      <p:sp>
        <p:nvSpPr>
          <p:cNvPr id="14" name="Rettangolo 13"/>
          <p:cNvSpPr/>
          <p:nvPr/>
        </p:nvSpPr>
        <p:spPr>
          <a:xfrm>
            <a:off x="2937302" y="2342606"/>
            <a:ext cx="3202244" cy="66185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Freccia in su 14"/>
          <p:cNvSpPr/>
          <p:nvPr/>
        </p:nvSpPr>
        <p:spPr>
          <a:xfrm>
            <a:off x="4450079" y="3093273"/>
            <a:ext cx="1593669" cy="2316480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/>
          <p:cNvSpPr/>
          <p:nvPr/>
        </p:nvSpPr>
        <p:spPr>
          <a:xfrm>
            <a:off x="2937302" y="3048713"/>
            <a:ext cx="3202244" cy="66185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Freccia in su 19"/>
          <p:cNvSpPr/>
          <p:nvPr/>
        </p:nvSpPr>
        <p:spPr>
          <a:xfrm>
            <a:off x="3486380" y="3801110"/>
            <a:ext cx="1593669" cy="2316480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1" name="Immagine 2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6339" y="1088571"/>
            <a:ext cx="3334273" cy="5243703"/>
          </a:xfrm>
          <a:prstGeom prst="rect">
            <a:avLst/>
          </a:prstGeom>
        </p:spPr>
      </p:pic>
      <p:pic>
        <p:nvPicPr>
          <p:cNvPr id="22" name="Immagine 2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1287" y="1099210"/>
            <a:ext cx="3334273" cy="5258022"/>
          </a:xfrm>
          <a:prstGeom prst="rect">
            <a:avLst/>
          </a:prstGeom>
        </p:spPr>
      </p:pic>
      <p:pic>
        <p:nvPicPr>
          <p:cNvPr id="2" name="Immagin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2518" y="1088288"/>
            <a:ext cx="3343042" cy="5283795"/>
          </a:xfrm>
          <a:prstGeom prst="rect">
            <a:avLst/>
          </a:prstGeom>
        </p:spPr>
      </p:pic>
      <p:sp>
        <p:nvSpPr>
          <p:cNvPr id="4" name="Ovale 3"/>
          <p:cNvSpPr/>
          <p:nvPr/>
        </p:nvSpPr>
        <p:spPr>
          <a:xfrm>
            <a:off x="2794027" y="3467844"/>
            <a:ext cx="1765300" cy="63500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7" name="Immagine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1287" y="1088288"/>
            <a:ext cx="3334273" cy="5268944"/>
          </a:xfrm>
          <a:prstGeom prst="rect">
            <a:avLst/>
          </a:prstGeom>
        </p:spPr>
      </p:pic>
      <p:pic>
        <p:nvPicPr>
          <p:cNvPr id="9" name="Immagin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2518" y="1074535"/>
            <a:ext cx="3353146" cy="5273669"/>
          </a:xfrm>
          <a:prstGeom prst="rect">
            <a:avLst/>
          </a:prstGeom>
        </p:spPr>
      </p:pic>
      <p:pic>
        <p:nvPicPr>
          <p:cNvPr id="12" name="Immagine 1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2518" y="1069703"/>
            <a:ext cx="3353146" cy="5285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731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15" grpId="0" animBg="1"/>
      <p:bldP spid="15" grpId="1" animBg="1"/>
      <p:bldP spid="19" grpId="0" animBg="1"/>
      <p:bldP spid="19" grpId="1" animBg="1"/>
      <p:bldP spid="20" grpId="0" animBg="1"/>
      <p:bldP spid="20" grpId="1" animBg="1"/>
      <p:bldP spid="4" grpId="0" animBg="1"/>
      <p:bldP spid="4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nettore 1 2"/>
          <p:cNvCxnSpPr/>
          <p:nvPr/>
        </p:nvCxnSpPr>
        <p:spPr>
          <a:xfrm>
            <a:off x="0" y="999754"/>
            <a:ext cx="9144000" cy="0"/>
          </a:xfrm>
          <a:prstGeom prst="line">
            <a:avLst/>
          </a:prstGeom>
          <a:ln>
            <a:solidFill>
              <a:srgbClr val="044F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ttangolo 4"/>
          <p:cNvSpPr/>
          <p:nvPr/>
        </p:nvSpPr>
        <p:spPr>
          <a:xfrm>
            <a:off x="0" y="6432012"/>
            <a:ext cx="9144000" cy="449778"/>
          </a:xfrm>
          <a:prstGeom prst="rect">
            <a:avLst/>
          </a:prstGeom>
          <a:solidFill>
            <a:srgbClr val="044F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 dirty="0"/>
          </a:p>
        </p:txBody>
      </p:sp>
      <p:sp>
        <p:nvSpPr>
          <p:cNvPr id="6" name="CasellaDiTesto 5"/>
          <p:cNvSpPr txBox="1"/>
          <p:nvPr/>
        </p:nvSpPr>
        <p:spPr>
          <a:xfrm>
            <a:off x="124691" y="6518401"/>
            <a:ext cx="227594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350" dirty="0" smtClean="0">
                <a:solidFill>
                  <a:schemeClr val="bg1"/>
                </a:solidFill>
                <a:latin typeface="Cambria" panose="02040503050406030204" pitchFamily="18" charset="0"/>
              </a:rPr>
              <a:t>Fabio Terzi, Matteo Zambelli</a:t>
            </a:r>
            <a:endParaRPr lang="it-IT" sz="1350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029" y="6476543"/>
            <a:ext cx="1087642" cy="363389"/>
          </a:xfrm>
          <a:prstGeom prst="rect">
            <a:avLst/>
          </a:prstGeom>
        </p:spPr>
      </p:pic>
      <p:sp>
        <p:nvSpPr>
          <p:cNvPr id="10" name="Rettangolo 9"/>
          <p:cNvSpPr/>
          <p:nvPr/>
        </p:nvSpPr>
        <p:spPr>
          <a:xfrm>
            <a:off x="176081" y="1895564"/>
            <a:ext cx="871591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</p:txBody>
      </p:sp>
      <p:sp>
        <p:nvSpPr>
          <p:cNvPr id="11" name="CasellaDiTesto 10"/>
          <p:cNvSpPr txBox="1"/>
          <p:nvPr/>
        </p:nvSpPr>
        <p:spPr>
          <a:xfrm>
            <a:off x="285007" y="190005"/>
            <a:ext cx="934885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300" dirty="0" smtClean="0">
                <a:solidFill>
                  <a:srgbClr val="044F92"/>
                </a:solidFill>
                <a:latin typeface="Cambria" panose="02040503050406030204" pitchFamily="18" charset="0"/>
              </a:rPr>
              <a:t>ARCHITETTURA DI SISTEMA</a:t>
            </a:r>
            <a:endParaRPr lang="it-IT" sz="3300" dirty="0">
              <a:solidFill>
                <a:srgbClr val="044F92"/>
              </a:solidFill>
              <a:latin typeface="Cambria" panose="02040503050406030204" pitchFamily="18" charset="0"/>
            </a:endParaRPr>
          </a:p>
        </p:txBody>
      </p:sp>
      <p:pic>
        <p:nvPicPr>
          <p:cNvPr id="16" name="Immagine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520" y="1765300"/>
            <a:ext cx="8349611" cy="3210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579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nettore 1 2"/>
          <p:cNvCxnSpPr/>
          <p:nvPr/>
        </p:nvCxnSpPr>
        <p:spPr>
          <a:xfrm>
            <a:off x="0" y="999754"/>
            <a:ext cx="9144000" cy="0"/>
          </a:xfrm>
          <a:prstGeom prst="line">
            <a:avLst/>
          </a:prstGeom>
          <a:ln>
            <a:solidFill>
              <a:srgbClr val="044F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ttangolo 4"/>
          <p:cNvSpPr/>
          <p:nvPr/>
        </p:nvSpPr>
        <p:spPr>
          <a:xfrm>
            <a:off x="0" y="6432012"/>
            <a:ext cx="9144000" cy="449778"/>
          </a:xfrm>
          <a:prstGeom prst="rect">
            <a:avLst/>
          </a:prstGeom>
          <a:solidFill>
            <a:srgbClr val="044F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 dirty="0"/>
          </a:p>
        </p:txBody>
      </p:sp>
      <p:sp>
        <p:nvSpPr>
          <p:cNvPr id="6" name="CasellaDiTesto 5"/>
          <p:cNvSpPr txBox="1"/>
          <p:nvPr/>
        </p:nvSpPr>
        <p:spPr>
          <a:xfrm>
            <a:off x="124691" y="6518401"/>
            <a:ext cx="227594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350" dirty="0" smtClean="0">
                <a:solidFill>
                  <a:schemeClr val="bg1"/>
                </a:solidFill>
                <a:latin typeface="Cambria" panose="02040503050406030204" pitchFamily="18" charset="0"/>
              </a:rPr>
              <a:t>Fabio Terzi, Matteo Zambelli</a:t>
            </a:r>
            <a:endParaRPr lang="it-IT" sz="1350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029" y="6476543"/>
            <a:ext cx="1087642" cy="363389"/>
          </a:xfrm>
          <a:prstGeom prst="rect">
            <a:avLst/>
          </a:prstGeom>
        </p:spPr>
      </p:pic>
      <p:sp>
        <p:nvSpPr>
          <p:cNvPr id="10" name="Rettangolo 9"/>
          <p:cNvSpPr/>
          <p:nvPr/>
        </p:nvSpPr>
        <p:spPr>
          <a:xfrm>
            <a:off x="213755" y="1877626"/>
            <a:ext cx="871591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</p:txBody>
      </p:sp>
      <p:sp>
        <p:nvSpPr>
          <p:cNvPr id="11" name="CasellaDiTesto 10"/>
          <p:cNvSpPr txBox="1"/>
          <p:nvPr/>
        </p:nvSpPr>
        <p:spPr>
          <a:xfrm>
            <a:off x="285007" y="190005"/>
            <a:ext cx="934885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300" dirty="0" smtClean="0">
                <a:solidFill>
                  <a:srgbClr val="044F92"/>
                </a:solidFill>
                <a:latin typeface="Cambria" panose="02040503050406030204" pitchFamily="18" charset="0"/>
              </a:rPr>
              <a:t>ALGORITMI – Dialogo client/server</a:t>
            </a:r>
            <a:endParaRPr lang="it-IT" sz="3300" dirty="0">
              <a:solidFill>
                <a:srgbClr val="044F92"/>
              </a:solidFill>
              <a:latin typeface="Cambria" panose="02040503050406030204" pitchFamily="18" charset="0"/>
            </a:endParaRPr>
          </a:p>
        </p:txBody>
      </p:sp>
      <p:sp>
        <p:nvSpPr>
          <p:cNvPr id="9" name="Rettangolo 8"/>
          <p:cNvSpPr/>
          <p:nvPr/>
        </p:nvSpPr>
        <p:spPr>
          <a:xfrm>
            <a:off x="213755" y="1373465"/>
            <a:ext cx="8930245" cy="7017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it-IT" sz="2000" dirty="0">
                <a:latin typeface="Cambria" panose="02040503050406030204" pitchFamily="18" charset="0"/>
              </a:rPr>
              <a:t>C</a:t>
            </a:r>
            <a:r>
              <a:rPr lang="it-IT" sz="2000" dirty="0" smtClean="0">
                <a:latin typeface="Cambria" panose="02040503050406030204" pitchFamily="18" charset="0"/>
              </a:rPr>
              <a:t>hiamate </a:t>
            </a:r>
            <a:r>
              <a:rPr lang="it-IT" sz="2000" b="1" dirty="0" smtClean="0">
                <a:latin typeface="Cambria" panose="02040503050406030204" pitchFamily="18" charset="0"/>
              </a:rPr>
              <a:t>POST</a:t>
            </a:r>
            <a:r>
              <a:rPr lang="it-IT" sz="2000" dirty="0" smtClean="0">
                <a:latin typeface="Cambria" panose="02040503050406030204" pitchFamily="18" charset="0"/>
              </a:rPr>
              <a:t> tra client e server: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 smtClean="0">
                <a:latin typeface="Cambria" panose="02040503050406030204" pitchFamily="18" charset="0"/>
              </a:rPr>
              <a:t>Sign Up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it-IT" sz="2000" dirty="0" smtClean="0">
                <a:latin typeface="Cambria" panose="02040503050406030204" pitchFamily="18" charset="0"/>
              </a:rPr>
              <a:t>Inserimento dati utente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it-IT" sz="2000" dirty="0" smtClean="0">
                <a:latin typeface="Cambria" panose="02040503050406030204" pitchFamily="18" charset="0"/>
              </a:rPr>
              <a:t>Invio dei dati da smartphone a server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it-IT" sz="2000" dirty="0" smtClean="0">
                <a:latin typeface="Cambria" panose="02040503050406030204" pitchFamily="18" charset="0"/>
              </a:rPr>
              <a:t>Controllo dati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it-IT" sz="2000" dirty="0" smtClean="0">
                <a:latin typeface="Cambria" panose="02040503050406030204" pitchFamily="18" charset="0"/>
              </a:rPr>
              <a:t>Salvataggio nel database ed invio email di conferma della registrazione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 smtClean="0">
                <a:latin typeface="Cambria" panose="02040503050406030204" pitchFamily="18" charset="0"/>
              </a:rPr>
              <a:t>Report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it-IT" sz="2000" dirty="0" smtClean="0">
                <a:latin typeface="Cambria" panose="02040503050406030204" pitchFamily="18" charset="0"/>
              </a:rPr>
              <a:t>Game over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it-IT" sz="2000" dirty="0">
                <a:latin typeface="Cambria" panose="02040503050406030204" pitchFamily="18" charset="0"/>
              </a:rPr>
              <a:t>S</a:t>
            </a:r>
            <a:r>
              <a:rPr lang="it-IT" sz="2000" dirty="0" smtClean="0">
                <a:latin typeface="Cambria" panose="02040503050406030204" pitchFamily="18" charset="0"/>
              </a:rPr>
              <a:t>alvataggio su server dei dati di gioco e, in caso di Log In, invio email di riepilogo</a:t>
            </a:r>
          </a:p>
          <a:p>
            <a:pPr lvl="1">
              <a:lnSpc>
                <a:spcPct val="150000"/>
              </a:lnSpc>
            </a:pPr>
            <a:r>
              <a:rPr lang="it-IT" sz="2000" dirty="0" smtClean="0">
                <a:latin typeface="Cambria" panose="02040503050406030204" pitchFamily="18" charset="0"/>
              </a:rPr>
              <a:t>							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sz="2000" dirty="0">
              <a:latin typeface="Cambria" panose="020405030504060302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sz="2000" dirty="0" smtClean="0">
              <a:latin typeface="Cambria" panose="020405030504060302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sz="2000" dirty="0" smtClean="0">
              <a:latin typeface="Cambria" panose="020405030504060302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sz="2000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8389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nettore 1 2"/>
          <p:cNvCxnSpPr/>
          <p:nvPr/>
        </p:nvCxnSpPr>
        <p:spPr>
          <a:xfrm>
            <a:off x="0" y="999754"/>
            <a:ext cx="9144000" cy="0"/>
          </a:xfrm>
          <a:prstGeom prst="line">
            <a:avLst/>
          </a:prstGeom>
          <a:ln>
            <a:solidFill>
              <a:srgbClr val="044F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ttangolo 4"/>
          <p:cNvSpPr/>
          <p:nvPr/>
        </p:nvSpPr>
        <p:spPr>
          <a:xfrm>
            <a:off x="0" y="6432012"/>
            <a:ext cx="9144000" cy="449778"/>
          </a:xfrm>
          <a:prstGeom prst="rect">
            <a:avLst/>
          </a:prstGeom>
          <a:solidFill>
            <a:srgbClr val="044F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 dirty="0"/>
          </a:p>
        </p:txBody>
      </p:sp>
      <p:sp>
        <p:nvSpPr>
          <p:cNvPr id="6" name="CasellaDiTesto 5"/>
          <p:cNvSpPr txBox="1"/>
          <p:nvPr/>
        </p:nvSpPr>
        <p:spPr>
          <a:xfrm>
            <a:off x="124691" y="6518401"/>
            <a:ext cx="227594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350" dirty="0" smtClean="0">
                <a:solidFill>
                  <a:schemeClr val="bg1"/>
                </a:solidFill>
                <a:latin typeface="Cambria" panose="02040503050406030204" pitchFamily="18" charset="0"/>
              </a:rPr>
              <a:t>Fabio Terzi, Matteo Zambelli</a:t>
            </a:r>
            <a:endParaRPr lang="it-IT" sz="1350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029" y="6476543"/>
            <a:ext cx="1087642" cy="363389"/>
          </a:xfrm>
          <a:prstGeom prst="rect">
            <a:avLst/>
          </a:prstGeom>
        </p:spPr>
      </p:pic>
      <p:sp>
        <p:nvSpPr>
          <p:cNvPr id="10" name="Rettangolo 9"/>
          <p:cNvSpPr/>
          <p:nvPr/>
        </p:nvSpPr>
        <p:spPr>
          <a:xfrm>
            <a:off x="213755" y="1877626"/>
            <a:ext cx="871591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</p:txBody>
      </p:sp>
      <p:sp>
        <p:nvSpPr>
          <p:cNvPr id="11" name="CasellaDiTesto 10"/>
          <p:cNvSpPr txBox="1"/>
          <p:nvPr/>
        </p:nvSpPr>
        <p:spPr>
          <a:xfrm>
            <a:off x="285007" y="190005"/>
            <a:ext cx="934885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300" dirty="0" smtClean="0">
                <a:solidFill>
                  <a:srgbClr val="044F92"/>
                </a:solidFill>
                <a:latin typeface="Cambria" panose="02040503050406030204" pitchFamily="18" charset="0"/>
              </a:rPr>
              <a:t>ALGORITMI – </a:t>
            </a:r>
            <a:r>
              <a:rPr lang="it-IT" sz="3300" dirty="0">
                <a:solidFill>
                  <a:srgbClr val="044F92"/>
                </a:solidFill>
                <a:latin typeface="Cambria" panose="02040503050406030204" pitchFamily="18" charset="0"/>
              </a:rPr>
              <a:t>G</a:t>
            </a:r>
            <a:r>
              <a:rPr lang="it-IT" sz="3300" dirty="0" smtClean="0">
                <a:solidFill>
                  <a:srgbClr val="044F92"/>
                </a:solidFill>
                <a:latin typeface="Cambria" panose="02040503050406030204" pitchFamily="18" charset="0"/>
              </a:rPr>
              <a:t>amethread</a:t>
            </a:r>
            <a:endParaRPr lang="it-IT" sz="3300" dirty="0">
              <a:solidFill>
                <a:srgbClr val="044F92"/>
              </a:solidFill>
              <a:latin typeface="Cambria" panose="02040503050406030204" pitchFamily="18" charset="0"/>
            </a:endParaRPr>
          </a:p>
        </p:txBody>
      </p:sp>
      <p:sp>
        <p:nvSpPr>
          <p:cNvPr id="9" name="Rettangolo 8"/>
          <p:cNvSpPr/>
          <p:nvPr/>
        </p:nvSpPr>
        <p:spPr>
          <a:xfrm>
            <a:off x="213755" y="1373465"/>
            <a:ext cx="8715915" cy="5170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 smtClean="0">
                <a:latin typeface="Cambria" panose="02040503050406030204" pitchFamily="18" charset="0"/>
              </a:rPr>
              <a:t>Componente </a:t>
            </a:r>
            <a:r>
              <a:rPr lang="it-IT" sz="2000" b="1" dirty="0" smtClean="0">
                <a:latin typeface="Cambria" panose="02040503050406030204" pitchFamily="18" charset="0"/>
              </a:rPr>
              <a:t>principale</a:t>
            </a:r>
            <a:r>
              <a:rPr lang="it-IT" sz="2000" dirty="0" smtClean="0">
                <a:latin typeface="Cambria" panose="02040503050406030204" pitchFamily="18" charset="0"/>
              </a:rPr>
              <a:t> dell’applicazione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sz="2000" dirty="0">
              <a:latin typeface="Cambria" panose="020405030504060302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i="1" dirty="0" smtClean="0">
                <a:latin typeface="Cambria" panose="02040503050406030204" pitchFamily="18" charset="0"/>
              </a:rPr>
              <a:t>runOnUIThread()</a:t>
            </a:r>
            <a:r>
              <a:rPr lang="it-IT" sz="2000" dirty="0" smtClean="0">
                <a:latin typeface="Cambria" panose="02040503050406030204" pitchFamily="18" charset="0"/>
              </a:rPr>
              <a:t>:</a:t>
            </a:r>
            <a:r>
              <a:rPr lang="it-IT" sz="2000" i="1" dirty="0" smtClean="0">
                <a:latin typeface="Cambria" panose="02040503050406030204" pitchFamily="18" charset="0"/>
              </a:rPr>
              <a:t> </a:t>
            </a:r>
            <a:r>
              <a:rPr lang="it-IT" sz="2000" dirty="0" smtClean="0">
                <a:latin typeface="Cambria" panose="02040503050406030204" pitchFamily="18" charset="0"/>
              </a:rPr>
              <a:t>periodicamente (con un intervallo che varia a seconda del livello di gioco) vengono richiamate le animazioni dei nemici e del paesaggio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sz="2000" dirty="0">
              <a:latin typeface="Cambria" panose="020405030504060302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 smtClean="0">
                <a:latin typeface="Cambria" panose="02040503050406030204" pitchFamily="18" charset="0"/>
              </a:rPr>
              <a:t>Gestione delle animazioni tramite la classe </a:t>
            </a:r>
            <a:r>
              <a:rPr lang="it-IT" sz="2000" dirty="0" err="1" smtClean="0">
                <a:latin typeface="Cambria" panose="02040503050406030204" pitchFamily="18" charset="0"/>
              </a:rPr>
              <a:t>Animation</a:t>
            </a:r>
            <a:endParaRPr lang="it-IT" sz="2000" dirty="0" smtClean="0">
              <a:latin typeface="Cambria" panose="020405030504060302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sz="2000" dirty="0">
              <a:latin typeface="Cambria" panose="020405030504060302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 smtClean="0">
                <a:latin typeface="Cambria" panose="02040503050406030204" pitchFamily="18" charset="0"/>
              </a:rPr>
              <a:t>La gestione del panorama è realizzata in un asynctask, sia perché il panorama ha un ciclo di vita differente dal resto del gioco, sia per non gravare sull’interfaccia utente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sz="2000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4649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nettore 1 2"/>
          <p:cNvCxnSpPr/>
          <p:nvPr/>
        </p:nvCxnSpPr>
        <p:spPr>
          <a:xfrm>
            <a:off x="0" y="999754"/>
            <a:ext cx="9144000" cy="0"/>
          </a:xfrm>
          <a:prstGeom prst="line">
            <a:avLst/>
          </a:prstGeom>
          <a:ln>
            <a:solidFill>
              <a:srgbClr val="044F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ttangolo 4"/>
          <p:cNvSpPr/>
          <p:nvPr/>
        </p:nvSpPr>
        <p:spPr>
          <a:xfrm>
            <a:off x="0" y="6432012"/>
            <a:ext cx="9144000" cy="449778"/>
          </a:xfrm>
          <a:prstGeom prst="rect">
            <a:avLst/>
          </a:prstGeom>
          <a:solidFill>
            <a:srgbClr val="044F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 dirty="0"/>
          </a:p>
        </p:txBody>
      </p:sp>
      <p:sp>
        <p:nvSpPr>
          <p:cNvPr id="6" name="CasellaDiTesto 5"/>
          <p:cNvSpPr txBox="1"/>
          <p:nvPr/>
        </p:nvSpPr>
        <p:spPr>
          <a:xfrm>
            <a:off x="124691" y="6518401"/>
            <a:ext cx="227594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350" dirty="0" smtClean="0">
                <a:solidFill>
                  <a:schemeClr val="bg1"/>
                </a:solidFill>
                <a:latin typeface="Cambria" panose="02040503050406030204" pitchFamily="18" charset="0"/>
              </a:rPr>
              <a:t>Fabio Terzi, Matteo Zambelli</a:t>
            </a:r>
            <a:endParaRPr lang="it-IT" sz="1350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029" y="6476543"/>
            <a:ext cx="1087642" cy="363389"/>
          </a:xfrm>
          <a:prstGeom prst="rect">
            <a:avLst/>
          </a:prstGeom>
        </p:spPr>
      </p:pic>
      <p:sp>
        <p:nvSpPr>
          <p:cNvPr id="10" name="Rettangolo 9"/>
          <p:cNvSpPr/>
          <p:nvPr/>
        </p:nvSpPr>
        <p:spPr>
          <a:xfrm>
            <a:off x="213755" y="1877626"/>
            <a:ext cx="871591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</p:txBody>
      </p:sp>
      <p:sp>
        <p:nvSpPr>
          <p:cNvPr id="11" name="CasellaDiTesto 10"/>
          <p:cNvSpPr txBox="1"/>
          <p:nvPr/>
        </p:nvSpPr>
        <p:spPr>
          <a:xfrm>
            <a:off x="285007" y="190005"/>
            <a:ext cx="934885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300" dirty="0" smtClean="0">
                <a:solidFill>
                  <a:srgbClr val="044F92"/>
                </a:solidFill>
                <a:latin typeface="Cambria" panose="02040503050406030204" pitchFamily="18" charset="0"/>
              </a:rPr>
              <a:t>DEMO</a:t>
            </a:r>
            <a:endParaRPr lang="it-IT" sz="3300" dirty="0">
              <a:solidFill>
                <a:srgbClr val="044F92"/>
              </a:solidFill>
              <a:latin typeface="Cambria" panose="02040503050406030204" pitchFamily="18" charset="0"/>
            </a:endParaRPr>
          </a:p>
        </p:txBody>
      </p:sp>
      <p:pic>
        <p:nvPicPr>
          <p:cNvPr id="4" name="demo_pt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-288" y="1039340"/>
            <a:ext cx="9144000" cy="5143500"/>
          </a:xfrm>
          <a:prstGeom prst="rect">
            <a:avLst/>
          </a:prstGeom>
        </p:spPr>
      </p:pic>
      <p:pic>
        <p:nvPicPr>
          <p:cNvPr id="7" name="demo_pt2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-3732863" y="-889446"/>
            <a:ext cx="16342733" cy="9192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56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8" dur="1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4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nettore 1 2"/>
          <p:cNvCxnSpPr/>
          <p:nvPr/>
        </p:nvCxnSpPr>
        <p:spPr>
          <a:xfrm>
            <a:off x="0" y="999754"/>
            <a:ext cx="9144000" cy="0"/>
          </a:xfrm>
          <a:prstGeom prst="line">
            <a:avLst/>
          </a:prstGeom>
          <a:ln>
            <a:solidFill>
              <a:srgbClr val="044F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ttangolo 4"/>
          <p:cNvSpPr/>
          <p:nvPr/>
        </p:nvSpPr>
        <p:spPr>
          <a:xfrm>
            <a:off x="0" y="6432012"/>
            <a:ext cx="9144000" cy="449778"/>
          </a:xfrm>
          <a:prstGeom prst="rect">
            <a:avLst/>
          </a:prstGeom>
          <a:solidFill>
            <a:srgbClr val="044F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 dirty="0"/>
          </a:p>
        </p:txBody>
      </p:sp>
      <p:sp>
        <p:nvSpPr>
          <p:cNvPr id="6" name="CasellaDiTesto 5"/>
          <p:cNvSpPr txBox="1"/>
          <p:nvPr/>
        </p:nvSpPr>
        <p:spPr>
          <a:xfrm>
            <a:off x="124691" y="6518401"/>
            <a:ext cx="227594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350" dirty="0" smtClean="0">
                <a:solidFill>
                  <a:schemeClr val="bg1"/>
                </a:solidFill>
                <a:latin typeface="Cambria" panose="02040503050406030204" pitchFamily="18" charset="0"/>
              </a:rPr>
              <a:t>Fabio Terzi, Matteo Zambelli</a:t>
            </a:r>
            <a:endParaRPr lang="it-IT" sz="1350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029" y="6476543"/>
            <a:ext cx="1087642" cy="363389"/>
          </a:xfrm>
          <a:prstGeom prst="rect">
            <a:avLst/>
          </a:prstGeom>
        </p:spPr>
      </p:pic>
      <p:sp>
        <p:nvSpPr>
          <p:cNvPr id="10" name="Rettangolo 9"/>
          <p:cNvSpPr/>
          <p:nvPr/>
        </p:nvSpPr>
        <p:spPr>
          <a:xfrm>
            <a:off x="213755" y="1877626"/>
            <a:ext cx="871591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</p:txBody>
      </p:sp>
      <p:sp>
        <p:nvSpPr>
          <p:cNvPr id="11" name="CasellaDiTesto 10"/>
          <p:cNvSpPr txBox="1"/>
          <p:nvPr/>
        </p:nvSpPr>
        <p:spPr>
          <a:xfrm>
            <a:off x="285007" y="190005"/>
            <a:ext cx="934885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300" dirty="0" smtClean="0">
                <a:solidFill>
                  <a:srgbClr val="044F92"/>
                </a:solidFill>
                <a:latin typeface="Cambria" panose="02040503050406030204" pitchFamily="18" charset="0"/>
              </a:rPr>
              <a:t>SOCIAL MEDIA</a:t>
            </a:r>
            <a:endParaRPr lang="it-IT" sz="3300" dirty="0">
              <a:solidFill>
                <a:srgbClr val="044F92"/>
              </a:solidFill>
              <a:latin typeface="Cambria" panose="02040503050406030204" pitchFamily="18" charset="0"/>
            </a:endParaRPr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2663" y="3145871"/>
            <a:ext cx="6703546" cy="319524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CasellaDiTesto 6"/>
          <p:cNvSpPr txBox="1"/>
          <p:nvPr/>
        </p:nvSpPr>
        <p:spPr>
          <a:xfrm>
            <a:off x="971219" y="1348045"/>
            <a:ext cx="54194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dirty="0">
                <a:hlinkClick r:id="rId5"/>
              </a:rPr>
              <a:t>http://3d4amb.unibg.it/3dcar/cardboard%20site</a:t>
            </a:r>
            <a:r>
              <a:rPr lang="it-IT" sz="2000" dirty="0" smtClean="0">
                <a:hlinkClick r:id="rId5"/>
              </a:rPr>
              <a:t>/</a:t>
            </a:r>
            <a:r>
              <a:rPr lang="it-IT" sz="2000" dirty="0" smtClean="0"/>
              <a:t> </a:t>
            </a:r>
            <a:endParaRPr lang="it-IT" sz="2000" dirty="0"/>
          </a:p>
        </p:txBody>
      </p:sp>
      <p:pic>
        <p:nvPicPr>
          <p:cNvPr id="15" name="Immagine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005" y="2537546"/>
            <a:ext cx="452113" cy="452113"/>
          </a:xfrm>
          <a:prstGeom prst="rect">
            <a:avLst/>
          </a:prstGeom>
        </p:spPr>
      </p:pic>
      <p:pic>
        <p:nvPicPr>
          <p:cNvPr id="17" name="Immagine 1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006" y="1909063"/>
            <a:ext cx="452113" cy="452113"/>
          </a:xfrm>
          <a:prstGeom prst="rect">
            <a:avLst/>
          </a:prstGeom>
        </p:spPr>
      </p:pic>
      <p:pic>
        <p:nvPicPr>
          <p:cNvPr id="18" name="Immagine 1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007" y="1251349"/>
            <a:ext cx="452113" cy="452113"/>
          </a:xfrm>
          <a:prstGeom prst="rect">
            <a:avLst/>
          </a:prstGeom>
        </p:spPr>
      </p:pic>
      <p:sp>
        <p:nvSpPr>
          <p:cNvPr id="19" name="Rettangolo 18"/>
          <p:cNvSpPr/>
          <p:nvPr/>
        </p:nvSpPr>
        <p:spPr>
          <a:xfrm>
            <a:off x="971219" y="1956794"/>
            <a:ext cx="114326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2000" dirty="0" smtClean="0">
                <a:hlinkClick r:id="rId9"/>
              </a:rPr>
              <a:t>3D4Amb</a:t>
            </a:r>
            <a:r>
              <a:rPr lang="it-IT" dirty="0" smtClean="0"/>
              <a:t> </a:t>
            </a:r>
            <a:endParaRPr lang="it-IT" dirty="0"/>
          </a:p>
        </p:txBody>
      </p:sp>
      <p:sp>
        <p:nvSpPr>
          <p:cNvPr id="20" name="Rettangolo 19"/>
          <p:cNvSpPr/>
          <p:nvPr/>
        </p:nvSpPr>
        <p:spPr>
          <a:xfrm>
            <a:off x="971219" y="2578936"/>
            <a:ext cx="176202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2000" dirty="0">
                <a:hlinkClick r:id="rId10"/>
              </a:rPr>
              <a:t>3D4Amb </a:t>
            </a:r>
            <a:r>
              <a:rPr lang="it-IT" sz="2000" dirty="0" err="1">
                <a:hlinkClick r:id="rId10"/>
              </a:rPr>
              <a:t>Unibg</a:t>
            </a:r>
            <a:endParaRPr lang="it-IT" sz="2000" dirty="0"/>
          </a:p>
        </p:txBody>
      </p:sp>
    </p:spTree>
    <p:extLst>
      <p:ext uri="{BB962C8B-B14F-4D97-AF65-F5344CB8AC3E}">
        <p14:creationId xmlns:p14="http://schemas.microsoft.com/office/powerpoint/2010/main" val="439684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nettore 1 2"/>
          <p:cNvCxnSpPr/>
          <p:nvPr/>
        </p:nvCxnSpPr>
        <p:spPr>
          <a:xfrm>
            <a:off x="0" y="999754"/>
            <a:ext cx="9144000" cy="0"/>
          </a:xfrm>
          <a:prstGeom prst="line">
            <a:avLst/>
          </a:prstGeom>
          <a:ln>
            <a:solidFill>
              <a:srgbClr val="044F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ttangolo 4"/>
          <p:cNvSpPr/>
          <p:nvPr/>
        </p:nvSpPr>
        <p:spPr>
          <a:xfrm>
            <a:off x="0" y="6432012"/>
            <a:ext cx="9144000" cy="449778"/>
          </a:xfrm>
          <a:prstGeom prst="rect">
            <a:avLst/>
          </a:prstGeom>
          <a:solidFill>
            <a:srgbClr val="044F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 dirty="0"/>
          </a:p>
        </p:txBody>
      </p:sp>
      <p:sp>
        <p:nvSpPr>
          <p:cNvPr id="6" name="CasellaDiTesto 5"/>
          <p:cNvSpPr txBox="1"/>
          <p:nvPr/>
        </p:nvSpPr>
        <p:spPr>
          <a:xfrm>
            <a:off x="124691" y="6518401"/>
            <a:ext cx="227594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350" dirty="0" smtClean="0">
                <a:solidFill>
                  <a:schemeClr val="bg1"/>
                </a:solidFill>
                <a:latin typeface="Cambria" panose="02040503050406030204" pitchFamily="18" charset="0"/>
              </a:rPr>
              <a:t>Fabio Terzi, Matteo Zambelli</a:t>
            </a:r>
            <a:endParaRPr lang="it-IT" sz="1350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029" y="6476543"/>
            <a:ext cx="1087642" cy="363389"/>
          </a:xfrm>
          <a:prstGeom prst="rect">
            <a:avLst/>
          </a:prstGeom>
        </p:spPr>
      </p:pic>
      <p:sp>
        <p:nvSpPr>
          <p:cNvPr id="10" name="Rettangolo 9"/>
          <p:cNvSpPr/>
          <p:nvPr/>
        </p:nvSpPr>
        <p:spPr>
          <a:xfrm>
            <a:off x="213755" y="1877626"/>
            <a:ext cx="871591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</p:txBody>
      </p:sp>
      <p:sp>
        <p:nvSpPr>
          <p:cNvPr id="11" name="CasellaDiTesto 10"/>
          <p:cNvSpPr txBox="1"/>
          <p:nvPr/>
        </p:nvSpPr>
        <p:spPr>
          <a:xfrm>
            <a:off x="285007" y="190005"/>
            <a:ext cx="934885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300" dirty="0" smtClean="0">
                <a:solidFill>
                  <a:srgbClr val="044F92"/>
                </a:solidFill>
                <a:latin typeface="Cambria" panose="02040503050406030204" pitchFamily="18" charset="0"/>
              </a:rPr>
              <a:t>CONCLUSIONI (1)</a:t>
            </a:r>
            <a:endParaRPr lang="it-IT" sz="3300" dirty="0">
              <a:solidFill>
                <a:srgbClr val="044F92"/>
              </a:solidFill>
              <a:latin typeface="Cambria" panose="02040503050406030204" pitchFamily="18" charset="0"/>
            </a:endParaRPr>
          </a:p>
        </p:txBody>
      </p:sp>
      <p:sp>
        <p:nvSpPr>
          <p:cNvPr id="9" name="Rettangolo 8"/>
          <p:cNvSpPr/>
          <p:nvPr/>
        </p:nvSpPr>
        <p:spPr>
          <a:xfrm>
            <a:off x="213755" y="1373465"/>
            <a:ext cx="8715915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 smtClean="0">
                <a:latin typeface="Cambria" panose="02040503050406030204" pitchFamily="18" charset="0"/>
              </a:rPr>
              <a:t>Possibilità di migliorare </a:t>
            </a:r>
            <a:r>
              <a:rPr lang="it-IT" sz="2000" b="1" dirty="0" smtClean="0">
                <a:latin typeface="Cambria" panose="02040503050406030204" pitchFamily="18" charset="0"/>
              </a:rPr>
              <a:t>divertendosi</a:t>
            </a:r>
            <a:r>
              <a:rPr lang="it-IT" sz="2000" dirty="0" smtClean="0">
                <a:latin typeface="Cambria" panose="02040503050406030204" pitchFamily="18" charset="0"/>
              </a:rPr>
              <a:t>, senza bisogno di una spesa eccessiva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sz="2000" dirty="0">
              <a:latin typeface="Cambria" panose="020405030504060302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 smtClean="0">
                <a:latin typeface="Cambria" panose="02040503050406030204" pitchFamily="18" charset="0"/>
              </a:rPr>
              <a:t>Penalizzazione </a:t>
            </a:r>
            <a:r>
              <a:rPr lang="it-IT" sz="2000" b="1" dirty="0" smtClean="0">
                <a:latin typeface="Cambria" panose="02040503050406030204" pitchFamily="18" charset="0"/>
              </a:rPr>
              <a:t>proporzionata</a:t>
            </a:r>
            <a:r>
              <a:rPr lang="it-IT" sz="2000" dirty="0" smtClean="0">
                <a:latin typeface="Cambria" panose="02040503050406030204" pitchFamily="18" charset="0"/>
              </a:rPr>
              <a:t> alle abilità del giocatore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sz="2000" dirty="0">
              <a:latin typeface="Cambria" panose="020405030504060302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 smtClean="0">
                <a:latin typeface="Cambria" panose="02040503050406030204" pitchFamily="18" charset="0"/>
              </a:rPr>
              <a:t>La terapia proposta da 3D4Amb punta ad </a:t>
            </a:r>
            <a:r>
              <a:rPr lang="it-IT" sz="2000" b="1" dirty="0" smtClean="0">
                <a:latin typeface="Cambria" panose="02040503050406030204" pitchFamily="18" charset="0"/>
              </a:rPr>
              <a:t>eliminare i rischi </a:t>
            </a:r>
            <a:r>
              <a:rPr lang="it-IT" sz="2000" dirty="0" smtClean="0">
                <a:latin typeface="Cambria" panose="02040503050406030204" pitchFamily="18" charset="0"/>
              </a:rPr>
              <a:t>della terapia occlusiva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sz="2000" dirty="0">
              <a:latin typeface="Cambria" panose="020405030504060302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 smtClean="0">
                <a:latin typeface="Cambria" panose="02040503050406030204" pitchFamily="18" charset="0"/>
              </a:rPr>
              <a:t>Applicazione </a:t>
            </a:r>
            <a:r>
              <a:rPr lang="it-IT" sz="2000" b="1" dirty="0" smtClean="0">
                <a:latin typeface="Cambria" panose="02040503050406030204" pitchFamily="18" charset="0"/>
              </a:rPr>
              <a:t>certificata</a:t>
            </a:r>
            <a:r>
              <a:rPr lang="it-IT" sz="2000" dirty="0" smtClean="0">
                <a:latin typeface="Cambria" panose="02040503050406030204" pitchFamily="18" charset="0"/>
              </a:rPr>
              <a:t> su Google Play </a:t>
            </a:r>
            <a:r>
              <a:rPr lang="it-IT" sz="2000" dirty="0" err="1" smtClean="0">
                <a:latin typeface="Cambria" panose="02040503050406030204" pitchFamily="18" charset="0"/>
              </a:rPr>
              <a:t>Store</a:t>
            </a:r>
            <a:r>
              <a:rPr lang="it-IT" sz="2000" dirty="0" smtClean="0">
                <a:latin typeface="Cambria" panose="02040503050406030204" pitchFamily="18" charset="0"/>
              </a:rPr>
              <a:t>:</a:t>
            </a:r>
          </a:p>
          <a:p>
            <a:pPr>
              <a:lnSpc>
                <a:spcPct val="150000"/>
              </a:lnSpc>
            </a:pPr>
            <a:endParaRPr lang="it-IT" sz="2000" dirty="0" smtClean="0">
              <a:latin typeface="Cambria" panose="020405030504060302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sz="2000" dirty="0">
              <a:latin typeface="Cambria" panose="02040503050406030204" pitchFamily="18" charset="0"/>
            </a:endParaRPr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8735" y="5351994"/>
            <a:ext cx="4505954" cy="762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767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nettore 1 2"/>
          <p:cNvCxnSpPr/>
          <p:nvPr/>
        </p:nvCxnSpPr>
        <p:spPr>
          <a:xfrm>
            <a:off x="0" y="999754"/>
            <a:ext cx="9144000" cy="0"/>
          </a:xfrm>
          <a:prstGeom prst="line">
            <a:avLst/>
          </a:prstGeom>
          <a:ln>
            <a:solidFill>
              <a:srgbClr val="044F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ttangolo 4"/>
          <p:cNvSpPr/>
          <p:nvPr/>
        </p:nvSpPr>
        <p:spPr>
          <a:xfrm>
            <a:off x="0" y="6432012"/>
            <a:ext cx="9144000" cy="449778"/>
          </a:xfrm>
          <a:prstGeom prst="rect">
            <a:avLst/>
          </a:prstGeom>
          <a:solidFill>
            <a:srgbClr val="044F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 dirty="0"/>
          </a:p>
        </p:txBody>
      </p:sp>
      <p:sp>
        <p:nvSpPr>
          <p:cNvPr id="6" name="CasellaDiTesto 5"/>
          <p:cNvSpPr txBox="1"/>
          <p:nvPr/>
        </p:nvSpPr>
        <p:spPr>
          <a:xfrm>
            <a:off x="124691" y="6518401"/>
            <a:ext cx="227594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350" dirty="0" smtClean="0">
                <a:solidFill>
                  <a:schemeClr val="bg1"/>
                </a:solidFill>
                <a:latin typeface="Cambria" panose="02040503050406030204" pitchFamily="18" charset="0"/>
              </a:rPr>
              <a:t>Fabio Terzi, Matteo Zambelli</a:t>
            </a:r>
            <a:endParaRPr lang="it-IT" sz="1350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029" y="6476543"/>
            <a:ext cx="1087642" cy="363389"/>
          </a:xfrm>
          <a:prstGeom prst="rect">
            <a:avLst/>
          </a:prstGeom>
        </p:spPr>
      </p:pic>
      <p:sp>
        <p:nvSpPr>
          <p:cNvPr id="10" name="Rettangolo 9"/>
          <p:cNvSpPr/>
          <p:nvPr/>
        </p:nvSpPr>
        <p:spPr>
          <a:xfrm>
            <a:off x="213755" y="1877626"/>
            <a:ext cx="871591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</p:txBody>
      </p:sp>
      <p:sp>
        <p:nvSpPr>
          <p:cNvPr id="11" name="CasellaDiTesto 10"/>
          <p:cNvSpPr txBox="1"/>
          <p:nvPr/>
        </p:nvSpPr>
        <p:spPr>
          <a:xfrm>
            <a:off x="285007" y="190005"/>
            <a:ext cx="934885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300" dirty="0" smtClean="0">
                <a:solidFill>
                  <a:srgbClr val="044F92"/>
                </a:solidFill>
                <a:latin typeface="Cambria" panose="02040503050406030204" pitchFamily="18" charset="0"/>
              </a:rPr>
              <a:t>CONCLUSIONI (2)</a:t>
            </a:r>
            <a:endParaRPr lang="it-IT" sz="3300" dirty="0">
              <a:solidFill>
                <a:srgbClr val="044F92"/>
              </a:solidFill>
              <a:latin typeface="Cambria" panose="02040503050406030204" pitchFamily="18" charset="0"/>
            </a:endParaRPr>
          </a:p>
        </p:txBody>
      </p:sp>
      <p:sp>
        <p:nvSpPr>
          <p:cNvPr id="9" name="Rettangolo 8"/>
          <p:cNvSpPr/>
          <p:nvPr/>
        </p:nvSpPr>
        <p:spPr>
          <a:xfrm>
            <a:off x="213755" y="1373465"/>
            <a:ext cx="8715915" cy="51244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b="1" dirty="0" smtClean="0">
                <a:latin typeface="Cambria" panose="02040503050406030204" pitchFamily="18" charset="0"/>
              </a:rPr>
              <a:t>Statistiche</a:t>
            </a:r>
            <a:r>
              <a:rPr lang="it-IT" sz="2000" dirty="0">
                <a:latin typeface="Cambria" panose="02040503050406030204" pitchFamily="18" charset="0"/>
              </a:rPr>
              <a:t>: ad oggi (8 Settembre 2015) i download dell'applicazione sono </a:t>
            </a:r>
            <a:r>
              <a:rPr lang="it-IT" sz="2000" dirty="0" smtClean="0">
                <a:latin typeface="Cambria" panose="02040503050406030204" pitchFamily="18" charset="0"/>
              </a:rPr>
              <a:t>prossimi alle </a:t>
            </a:r>
            <a:r>
              <a:rPr lang="it-IT" sz="2000" dirty="0">
                <a:latin typeface="Cambria" panose="02040503050406030204" pitchFamily="18" charset="0"/>
              </a:rPr>
              <a:t>2000 unità, per un totale di installazioni correnti su circa 500 dispositivi ed </a:t>
            </a:r>
            <a:r>
              <a:rPr lang="it-IT" sz="2000" dirty="0" smtClean="0">
                <a:latin typeface="Cambria" panose="02040503050406030204" pitchFamily="18" charset="0"/>
              </a:rPr>
              <a:t>un rate </a:t>
            </a:r>
            <a:r>
              <a:rPr lang="it-IT" sz="2000" dirty="0">
                <a:latin typeface="Cambria" panose="02040503050406030204" pitchFamily="18" charset="0"/>
              </a:rPr>
              <a:t>di gradimento di </a:t>
            </a:r>
            <a:r>
              <a:rPr lang="it-IT" sz="2000" dirty="0" smtClean="0">
                <a:latin typeface="Cambria" panose="02040503050406030204" pitchFamily="18" charset="0"/>
              </a:rPr>
              <a:t>3,8/5</a:t>
            </a:r>
            <a:endParaRPr lang="it-IT" sz="2000" dirty="0">
              <a:latin typeface="Cambria" panose="02040503050406030204" pitchFamily="18" charset="0"/>
            </a:endParaRPr>
          </a:p>
          <a:p>
            <a:pPr>
              <a:lnSpc>
                <a:spcPct val="150000"/>
              </a:lnSpc>
            </a:pPr>
            <a:endParaRPr lang="it-IT" sz="2000" dirty="0">
              <a:latin typeface="Cambria" panose="020405030504060302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>
                <a:latin typeface="Cambria" panose="02040503050406030204" pitchFamily="18" charset="0"/>
              </a:rPr>
              <a:t>Le certificazioni ed il numero di download, sono un indice di gradimento dell'applicazione da parte delle persone interessate</a:t>
            </a:r>
            <a:r>
              <a:rPr lang="it-IT" sz="2000" dirty="0" smtClean="0">
                <a:latin typeface="Cambria" panose="02040503050406030204" pitchFamily="18" charset="0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sz="2000" dirty="0" smtClean="0">
              <a:latin typeface="Cambria" panose="020405030504060302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>
                <a:latin typeface="Cambria" panose="02040503050406030204" pitchFamily="18" charset="0"/>
              </a:rPr>
              <a:t>Pubblicazione scientifica:</a:t>
            </a:r>
            <a:r>
              <a:rPr lang="it-IT" sz="2000" i="1" dirty="0">
                <a:latin typeface="Cambria" panose="02040503050406030204" pitchFamily="18" charset="0"/>
              </a:rPr>
              <a:t> A </a:t>
            </a:r>
            <a:r>
              <a:rPr lang="it-IT" sz="2000" i="1" dirty="0" err="1">
                <a:latin typeface="Cambria" panose="02040503050406030204" pitchFamily="18" charset="0"/>
              </a:rPr>
              <a:t>low-cost</a:t>
            </a:r>
            <a:r>
              <a:rPr lang="it-IT" sz="2000" i="1" dirty="0">
                <a:latin typeface="Cambria" panose="02040503050406030204" pitchFamily="18" charset="0"/>
              </a:rPr>
              <a:t> </a:t>
            </a:r>
            <a:r>
              <a:rPr lang="it-IT" sz="2000" i="1" dirty="0" err="1">
                <a:latin typeface="Cambria" panose="02040503050406030204" pitchFamily="18" charset="0"/>
              </a:rPr>
              <a:t>virtual</a:t>
            </a:r>
            <a:r>
              <a:rPr lang="it-IT" sz="2000" i="1" dirty="0">
                <a:latin typeface="Cambria" panose="02040503050406030204" pitchFamily="18" charset="0"/>
              </a:rPr>
              <a:t> reality game for </a:t>
            </a:r>
            <a:r>
              <a:rPr lang="it-IT" sz="2000" i="1" dirty="0" err="1">
                <a:latin typeface="Cambria" panose="02040503050406030204" pitchFamily="18" charset="0"/>
              </a:rPr>
              <a:t>amblyopia</a:t>
            </a:r>
            <a:r>
              <a:rPr lang="it-IT" sz="2000" i="1" dirty="0">
                <a:latin typeface="Cambria" panose="02040503050406030204" pitchFamily="18" charset="0"/>
              </a:rPr>
              <a:t> </a:t>
            </a:r>
            <a:r>
              <a:rPr lang="it-IT" sz="2000" i="1" dirty="0" err="1">
                <a:latin typeface="Cambria" panose="02040503050406030204" pitchFamily="18" charset="0"/>
              </a:rPr>
              <a:t>rehabilitation</a:t>
            </a:r>
            <a:r>
              <a:rPr lang="it-IT" sz="2000" i="1" dirty="0">
                <a:latin typeface="Cambria" panose="02040503050406030204" pitchFamily="18" charset="0"/>
              </a:rPr>
              <a:t> </a:t>
            </a:r>
            <a:r>
              <a:rPr lang="it-IT" sz="2000" dirty="0">
                <a:latin typeface="Cambria" panose="02040503050406030204" pitchFamily="18" charset="0"/>
              </a:rPr>
              <a:t>sottoposta alla valutazione della commissione della conferenza REHAB 2015               </a:t>
            </a:r>
            <a:r>
              <a:rPr lang="it-IT" sz="2000" b="1" dirty="0">
                <a:latin typeface="Cambria" panose="02040503050406030204" pitchFamily="18" charset="0"/>
              </a:rPr>
              <a:t>accettata</a:t>
            </a:r>
            <a:endParaRPr lang="it-IT" sz="2000" dirty="0">
              <a:latin typeface="Cambria" panose="020405030504060302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sz="2000" dirty="0">
              <a:latin typeface="Cambria" panose="02040503050406030204" pitchFamily="18" charset="0"/>
            </a:endParaRPr>
          </a:p>
        </p:txBody>
      </p:sp>
      <p:sp>
        <p:nvSpPr>
          <p:cNvPr id="12" name="Freccia a destra 11"/>
          <p:cNvSpPr/>
          <p:nvPr/>
        </p:nvSpPr>
        <p:spPr>
          <a:xfrm>
            <a:off x="3411021" y="5685203"/>
            <a:ext cx="542925" cy="276225"/>
          </a:xfrm>
          <a:prstGeom prst="rightArrow">
            <a:avLst/>
          </a:prstGeom>
          <a:solidFill>
            <a:srgbClr val="044F92"/>
          </a:solidFill>
          <a:ln>
            <a:solidFill>
              <a:srgbClr val="044F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</p:spTree>
    <p:extLst>
      <p:ext uri="{BB962C8B-B14F-4D97-AF65-F5344CB8AC3E}">
        <p14:creationId xmlns:p14="http://schemas.microsoft.com/office/powerpoint/2010/main" val="1443457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nettore 1 2"/>
          <p:cNvCxnSpPr/>
          <p:nvPr/>
        </p:nvCxnSpPr>
        <p:spPr>
          <a:xfrm>
            <a:off x="0" y="999754"/>
            <a:ext cx="9144000" cy="0"/>
          </a:xfrm>
          <a:prstGeom prst="line">
            <a:avLst/>
          </a:prstGeom>
          <a:ln>
            <a:solidFill>
              <a:srgbClr val="044F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ttangolo 4"/>
          <p:cNvSpPr/>
          <p:nvPr/>
        </p:nvSpPr>
        <p:spPr>
          <a:xfrm>
            <a:off x="0" y="6432012"/>
            <a:ext cx="9144000" cy="449778"/>
          </a:xfrm>
          <a:prstGeom prst="rect">
            <a:avLst/>
          </a:prstGeom>
          <a:solidFill>
            <a:srgbClr val="044F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 dirty="0"/>
          </a:p>
        </p:txBody>
      </p:sp>
      <p:sp>
        <p:nvSpPr>
          <p:cNvPr id="6" name="CasellaDiTesto 5"/>
          <p:cNvSpPr txBox="1"/>
          <p:nvPr/>
        </p:nvSpPr>
        <p:spPr>
          <a:xfrm>
            <a:off x="124691" y="6518401"/>
            <a:ext cx="227594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350" dirty="0" smtClean="0">
                <a:solidFill>
                  <a:schemeClr val="bg1"/>
                </a:solidFill>
                <a:latin typeface="Cambria" panose="02040503050406030204" pitchFamily="18" charset="0"/>
              </a:rPr>
              <a:t>Fabio Terzi, Matteo Zambelli</a:t>
            </a:r>
            <a:endParaRPr lang="it-IT" sz="1350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029" y="6476543"/>
            <a:ext cx="1087642" cy="363389"/>
          </a:xfrm>
          <a:prstGeom prst="rect">
            <a:avLst/>
          </a:prstGeom>
        </p:spPr>
      </p:pic>
      <p:sp>
        <p:nvSpPr>
          <p:cNvPr id="10" name="Rettangolo 9"/>
          <p:cNvSpPr/>
          <p:nvPr/>
        </p:nvSpPr>
        <p:spPr>
          <a:xfrm>
            <a:off x="213755" y="1877626"/>
            <a:ext cx="871591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</p:txBody>
      </p:sp>
      <p:sp>
        <p:nvSpPr>
          <p:cNvPr id="11" name="CasellaDiTesto 10"/>
          <p:cNvSpPr txBox="1"/>
          <p:nvPr/>
        </p:nvSpPr>
        <p:spPr>
          <a:xfrm>
            <a:off x="285007" y="190005"/>
            <a:ext cx="934885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300" dirty="0" smtClean="0">
                <a:solidFill>
                  <a:srgbClr val="044F92"/>
                </a:solidFill>
                <a:latin typeface="Cambria" panose="02040503050406030204" pitchFamily="18" charset="0"/>
              </a:rPr>
              <a:t>CONCLUSIONI (3) – Sviluppi futuri</a:t>
            </a:r>
            <a:endParaRPr lang="it-IT" sz="3300" dirty="0">
              <a:solidFill>
                <a:srgbClr val="044F92"/>
              </a:solidFill>
              <a:latin typeface="Cambria" panose="02040503050406030204" pitchFamily="18" charset="0"/>
            </a:endParaRPr>
          </a:p>
        </p:txBody>
      </p:sp>
      <p:sp>
        <p:nvSpPr>
          <p:cNvPr id="9" name="Rettangolo 8"/>
          <p:cNvSpPr/>
          <p:nvPr/>
        </p:nvSpPr>
        <p:spPr>
          <a:xfrm>
            <a:off x="213755" y="1373465"/>
            <a:ext cx="8715915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>
                <a:latin typeface="Cambria" panose="02040503050406030204" pitchFamily="18" charset="0"/>
              </a:rPr>
              <a:t>Classifica </a:t>
            </a:r>
            <a:r>
              <a:rPr lang="it-IT" sz="2000" b="1" dirty="0">
                <a:latin typeface="Cambria" panose="02040503050406030204" pitchFamily="18" charset="0"/>
              </a:rPr>
              <a:t>globale</a:t>
            </a:r>
            <a:r>
              <a:rPr lang="it-IT" sz="2000" dirty="0">
                <a:latin typeface="Cambria" panose="02040503050406030204" pitchFamily="18" charset="0"/>
              </a:rPr>
              <a:t> pubblica per coinvolgere maggiormente gli utenti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sz="2000" dirty="0">
              <a:latin typeface="Cambria" panose="020405030504060302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>
                <a:latin typeface="Cambria" panose="02040503050406030204" pitchFamily="18" charset="0"/>
              </a:rPr>
              <a:t>Possibilità di utilizzare </a:t>
            </a:r>
            <a:r>
              <a:rPr lang="it-IT" sz="2000" b="1" dirty="0">
                <a:latin typeface="Cambria" panose="02040503050406030204" pitchFamily="18" charset="0"/>
              </a:rPr>
              <a:t>nuovi veicoli  </a:t>
            </a:r>
            <a:r>
              <a:rPr lang="it-IT" sz="2000" dirty="0">
                <a:latin typeface="Cambria" panose="02040503050406030204" pitchFamily="18" charset="0"/>
              </a:rPr>
              <a:t>quando viene raggiunto un determinato punteggio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sz="2000" dirty="0">
              <a:latin typeface="Cambria" panose="020405030504060302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>
                <a:latin typeface="Cambria" panose="02040503050406030204" pitchFamily="18" charset="0"/>
              </a:rPr>
              <a:t>Possibilità di giocare in ambientazioni diverse che richiedono </a:t>
            </a:r>
            <a:r>
              <a:rPr lang="it-IT" sz="2000" b="1" dirty="0">
                <a:latin typeface="Cambria" panose="02040503050406030204" pitchFamily="18" charset="0"/>
              </a:rPr>
              <a:t>maggior concentrazione</a:t>
            </a:r>
            <a:r>
              <a:rPr lang="it-IT" sz="2000" dirty="0">
                <a:latin typeface="Cambria" panose="02040503050406030204" pitchFamily="18" charset="0"/>
              </a:rPr>
              <a:t> da parte dell’utente</a:t>
            </a:r>
          </a:p>
        </p:txBody>
      </p:sp>
    </p:spTree>
    <p:extLst>
      <p:ext uri="{BB962C8B-B14F-4D97-AF65-F5344CB8AC3E}">
        <p14:creationId xmlns:p14="http://schemas.microsoft.com/office/powerpoint/2010/main" val="2791340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nettore 1 2"/>
          <p:cNvCxnSpPr/>
          <p:nvPr/>
        </p:nvCxnSpPr>
        <p:spPr>
          <a:xfrm>
            <a:off x="0" y="999754"/>
            <a:ext cx="9144000" cy="0"/>
          </a:xfrm>
          <a:prstGeom prst="line">
            <a:avLst/>
          </a:prstGeom>
          <a:ln>
            <a:solidFill>
              <a:srgbClr val="044F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ttangolo 4"/>
          <p:cNvSpPr/>
          <p:nvPr/>
        </p:nvSpPr>
        <p:spPr>
          <a:xfrm>
            <a:off x="0" y="6432012"/>
            <a:ext cx="9144000" cy="449778"/>
          </a:xfrm>
          <a:prstGeom prst="rect">
            <a:avLst/>
          </a:prstGeom>
          <a:solidFill>
            <a:srgbClr val="044F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 dirty="0"/>
          </a:p>
        </p:txBody>
      </p:sp>
      <p:sp>
        <p:nvSpPr>
          <p:cNvPr id="6" name="CasellaDiTesto 5"/>
          <p:cNvSpPr txBox="1"/>
          <p:nvPr/>
        </p:nvSpPr>
        <p:spPr>
          <a:xfrm>
            <a:off x="124691" y="6518401"/>
            <a:ext cx="227594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350" dirty="0" smtClean="0">
                <a:solidFill>
                  <a:schemeClr val="bg1"/>
                </a:solidFill>
                <a:latin typeface="Cambria" panose="02040503050406030204" pitchFamily="18" charset="0"/>
              </a:rPr>
              <a:t>Fabio Terzi, Matteo Zambelli</a:t>
            </a:r>
            <a:endParaRPr lang="it-IT" sz="1350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029" y="6476543"/>
            <a:ext cx="1087642" cy="363389"/>
          </a:xfrm>
          <a:prstGeom prst="rect">
            <a:avLst/>
          </a:prstGeom>
        </p:spPr>
      </p:pic>
      <p:sp>
        <p:nvSpPr>
          <p:cNvPr id="9" name="CasellaDiTesto 8"/>
          <p:cNvSpPr txBox="1"/>
          <p:nvPr/>
        </p:nvSpPr>
        <p:spPr>
          <a:xfrm>
            <a:off x="245654" y="193533"/>
            <a:ext cx="701163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300" dirty="0">
                <a:solidFill>
                  <a:srgbClr val="044F92"/>
                </a:solidFill>
                <a:latin typeface="Cambria" panose="02040503050406030204" pitchFamily="18" charset="0"/>
              </a:rPr>
              <a:t>INTRODUZIONE – Il progetto</a:t>
            </a:r>
          </a:p>
        </p:txBody>
      </p:sp>
      <p:sp>
        <p:nvSpPr>
          <p:cNvPr id="10" name="Rettangolo 9"/>
          <p:cNvSpPr/>
          <p:nvPr/>
        </p:nvSpPr>
        <p:spPr>
          <a:xfrm>
            <a:off x="213755" y="1373465"/>
            <a:ext cx="8715915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>
                <a:latin typeface="Cambria" panose="02040503050406030204" pitchFamily="18" charset="0"/>
              </a:rPr>
              <a:t>Sviluppare un sistema per la </a:t>
            </a:r>
            <a:r>
              <a:rPr lang="it-IT" sz="2000" b="1" dirty="0">
                <a:latin typeface="Cambria" panose="02040503050406030204" pitchFamily="18" charset="0"/>
              </a:rPr>
              <a:t>diagnosi</a:t>
            </a:r>
            <a:r>
              <a:rPr lang="it-IT" sz="2000" dirty="0">
                <a:latin typeface="Cambria" panose="02040503050406030204" pitchFamily="18" charset="0"/>
              </a:rPr>
              <a:t> </a:t>
            </a:r>
            <a:r>
              <a:rPr lang="it-IT" sz="2000" dirty="0" smtClean="0">
                <a:latin typeface="Cambria" panose="02040503050406030204" pitchFamily="18" charset="0"/>
              </a:rPr>
              <a:t>ed </a:t>
            </a:r>
            <a:r>
              <a:rPr lang="it-IT" sz="2000" dirty="0">
                <a:latin typeface="Cambria" panose="02040503050406030204" pitchFamily="18" charset="0"/>
              </a:rPr>
              <a:t>il </a:t>
            </a:r>
            <a:r>
              <a:rPr lang="it-IT" sz="2000" b="1" dirty="0">
                <a:latin typeface="Cambria" panose="02040503050406030204" pitchFamily="18" charset="0"/>
              </a:rPr>
              <a:t>trattamento</a:t>
            </a:r>
            <a:r>
              <a:rPr lang="it-IT" sz="2000" dirty="0">
                <a:latin typeface="Cambria" panose="02040503050406030204" pitchFamily="18" charset="0"/>
              </a:rPr>
              <a:t> </a:t>
            </a:r>
            <a:r>
              <a:rPr lang="it-IT" sz="2000" dirty="0" smtClean="0">
                <a:latin typeface="Cambria" panose="02040503050406030204" pitchFamily="18" charset="0"/>
              </a:rPr>
              <a:t>dell’ ambliopia</a:t>
            </a:r>
            <a:r>
              <a:rPr lang="it-IT" sz="2000" dirty="0">
                <a:latin typeface="Cambria" panose="02040503050406030204" pitchFamily="18" charset="0"/>
              </a:rPr>
              <a:t>, </a:t>
            </a:r>
            <a:r>
              <a:rPr lang="it-IT" sz="2000" dirty="0" smtClean="0">
                <a:latin typeface="Cambria" panose="02040503050406030204" pitchFamily="18" charset="0"/>
              </a:rPr>
              <a:t>basato </a:t>
            </a:r>
            <a:r>
              <a:rPr lang="it-IT" sz="2000" dirty="0">
                <a:latin typeface="Cambria" panose="02040503050406030204" pitchFamily="18" charset="0"/>
              </a:rPr>
              <a:t>sulla visione binoculare in modo accessibile: </a:t>
            </a:r>
          </a:p>
          <a:p>
            <a:pPr marL="942975" lvl="2" indent="-257175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it-IT" sz="2000" dirty="0">
                <a:latin typeface="Cambria" panose="02040503050406030204" pitchFamily="18" charset="0"/>
              </a:rPr>
              <a:t>poco costoso</a:t>
            </a:r>
          </a:p>
          <a:p>
            <a:pPr marL="942975" lvl="2" indent="-257175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it-IT" sz="2000" dirty="0" err="1">
                <a:latin typeface="Cambria" panose="02040503050406030204" pitchFamily="18" charset="0"/>
              </a:rPr>
              <a:t>user</a:t>
            </a:r>
            <a:r>
              <a:rPr lang="it-IT" sz="2000" dirty="0">
                <a:latin typeface="Cambria" panose="02040503050406030204" pitchFamily="18" charset="0"/>
              </a:rPr>
              <a:t> </a:t>
            </a:r>
            <a:r>
              <a:rPr lang="it-IT" sz="2000" dirty="0" err="1">
                <a:latin typeface="Cambria" panose="02040503050406030204" pitchFamily="18" charset="0"/>
              </a:rPr>
              <a:t>friendly</a:t>
            </a:r>
            <a:endParaRPr lang="it-IT" sz="2000" dirty="0">
              <a:latin typeface="Cambria" panose="02040503050406030204" pitchFamily="18" charset="0"/>
            </a:endParaRPr>
          </a:p>
          <a:p>
            <a:pPr marL="942975" lvl="2" indent="-257175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it-IT" sz="2000" dirty="0">
                <a:latin typeface="Cambria" panose="02040503050406030204" pitchFamily="18" charset="0"/>
              </a:rPr>
              <a:t>adatto per uso </a:t>
            </a:r>
            <a:r>
              <a:rPr lang="it-IT" sz="2000" dirty="0" smtClean="0">
                <a:latin typeface="Cambria" panose="02040503050406030204" pitchFamily="18" charset="0"/>
              </a:rPr>
              <a:t>domestico</a:t>
            </a:r>
            <a:endParaRPr lang="it-IT" sz="2000" dirty="0">
              <a:latin typeface="Cambria" panose="02040503050406030204" pitchFamily="18" charset="0"/>
            </a:endParaRPr>
          </a:p>
          <a:p>
            <a:pPr marL="942975" lvl="2" indent="-257175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it-IT" sz="2000" dirty="0">
              <a:latin typeface="Cambria" panose="02040503050406030204" pitchFamily="18" charset="0"/>
            </a:endParaRPr>
          </a:p>
          <a:p>
            <a:pPr marL="257175" indent="-257175" algn="just">
              <a:buFont typeface="Arial" panose="020B0604020202020204" pitchFamily="34" charset="0"/>
              <a:buChar char="•"/>
            </a:pPr>
            <a:r>
              <a:rPr lang="it-IT" sz="2000" dirty="0" smtClean="0">
                <a:latin typeface="Cambria" panose="02040503050406030204" pitchFamily="18" charset="0"/>
              </a:rPr>
              <a:t>Car Racing </a:t>
            </a:r>
            <a:r>
              <a:rPr lang="it-IT" sz="2000" dirty="0" err="1" smtClean="0">
                <a:latin typeface="Cambria" panose="02040503050406030204" pitchFamily="18" charset="0"/>
              </a:rPr>
              <a:t>Cardboard</a:t>
            </a:r>
            <a:r>
              <a:rPr lang="it-IT" sz="2000" dirty="0" smtClean="0">
                <a:latin typeface="Cambria" panose="02040503050406030204" pitchFamily="18" charset="0"/>
              </a:rPr>
              <a:t>                applicazione </a:t>
            </a:r>
            <a:r>
              <a:rPr lang="it-IT" sz="2000" dirty="0" err="1" smtClean="0">
                <a:latin typeface="Cambria" panose="02040503050406030204" pitchFamily="18" charset="0"/>
              </a:rPr>
              <a:t>Android</a:t>
            </a:r>
            <a:r>
              <a:rPr lang="it-IT" sz="2000" dirty="0" smtClean="0">
                <a:latin typeface="Cambria" panose="02040503050406030204" pitchFamily="18" charset="0"/>
              </a:rPr>
              <a:t> per il trattamento     </a:t>
            </a:r>
          </a:p>
          <a:p>
            <a:pPr algn="just"/>
            <a:r>
              <a:rPr lang="it-IT" sz="2000" dirty="0">
                <a:latin typeface="Cambria" panose="02040503050406030204" pitchFamily="18" charset="0"/>
              </a:rPr>
              <a:t> </a:t>
            </a:r>
            <a:r>
              <a:rPr lang="it-IT" sz="2000" dirty="0" smtClean="0">
                <a:latin typeface="Cambria" panose="02040503050406030204" pitchFamily="18" charset="0"/>
              </a:rPr>
              <a:t>                                                              dell’ambliopia</a:t>
            </a:r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sz="2000" dirty="0">
              <a:latin typeface="Cambria" panose="02040503050406030204" pitchFamily="18" charset="0"/>
            </a:endParaRPr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sz="2000" dirty="0" smtClean="0">
              <a:latin typeface="Cambria" panose="02040503050406030204" pitchFamily="18" charset="0"/>
            </a:endParaRPr>
          </a:p>
          <a:p>
            <a:pPr marL="257175" indent="-257175" algn="just">
              <a:buFont typeface="Arial" panose="020B0604020202020204" pitchFamily="34" charset="0"/>
              <a:buChar char="•"/>
            </a:pPr>
            <a:r>
              <a:rPr lang="it-IT" sz="2000" dirty="0" smtClean="0">
                <a:latin typeface="Cambria" panose="02040503050406030204" pitchFamily="18" charset="0"/>
              </a:rPr>
              <a:t>Le informazioni sul progetto sono reperibili sul sito: </a:t>
            </a:r>
            <a:r>
              <a:rPr lang="it-IT" sz="2000" dirty="0" smtClean="0">
                <a:latin typeface="Cambria" panose="02040503050406030204" pitchFamily="18" charset="0"/>
                <a:hlinkClick r:id="rId4" action="ppaction://hlinkfile"/>
              </a:rPr>
              <a:t>3d4amb.unibg.it</a:t>
            </a:r>
            <a:endParaRPr lang="it-IT" sz="2000" dirty="0">
              <a:latin typeface="Cambria" panose="02040503050406030204" pitchFamily="18" charset="0"/>
            </a:endParaRPr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sz="2000" dirty="0">
              <a:latin typeface="Cambria" panose="02040503050406030204" pitchFamily="18" charset="0"/>
            </a:endParaRPr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4064" y="312461"/>
            <a:ext cx="2150387" cy="481236"/>
          </a:xfrm>
          <a:prstGeom prst="rect">
            <a:avLst/>
          </a:prstGeom>
        </p:spPr>
      </p:pic>
      <p:sp>
        <p:nvSpPr>
          <p:cNvPr id="4" name="Freccia a destra 3"/>
          <p:cNvSpPr/>
          <p:nvPr/>
        </p:nvSpPr>
        <p:spPr>
          <a:xfrm>
            <a:off x="3143250" y="4190852"/>
            <a:ext cx="542925" cy="276225"/>
          </a:xfrm>
          <a:prstGeom prst="rightArrow">
            <a:avLst/>
          </a:prstGeom>
          <a:solidFill>
            <a:srgbClr val="044F92"/>
          </a:solidFill>
          <a:ln>
            <a:solidFill>
              <a:srgbClr val="044F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</p:spTree>
    <p:extLst>
      <p:ext uri="{BB962C8B-B14F-4D97-AF65-F5344CB8AC3E}">
        <p14:creationId xmlns:p14="http://schemas.microsoft.com/office/powerpoint/2010/main" val="4275529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0470" y="4697452"/>
            <a:ext cx="6022483" cy="158486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cxnSp>
        <p:nvCxnSpPr>
          <p:cNvPr id="3" name="Connettore 1 2"/>
          <p:cNvCxnSpPr/>
          <p:nvPr/>
        </p:nvCxnSpPr>
        <p:spPr>
          <a:xfrm>
            <a:off x="0" y="999754"/>
            <a:ext cx="9144000" cy="0"/>
          </a:xfrm>
          <a:prstGeom prst="line">
            <a:avLst/>
          </a:prstGeom>
          <a:ln>
            <a:solidFill>
              <a:srgbClr val="044F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ttangolo 4"/>
          <p:cNvSpPr/>
          <p:nvPr/>
        </p:nvSpPr>
        <p:spPr>
          <a:xfrm>
            <a:off x="0" y="6432012"/>
            <a:ext cx="9144000" cy="449778"/>
          </a:xfrm>
          <a:prstGeom prst="rect">
            <a:avLst/>
          </a:prstGeom>
          <a:solidFill>
            <a:srgbClr val="044F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 dirty="0"/>
          </a:p>
        </p:txBody>
      </p:sp>
      <p:sp>
        <p:nvSpPr>
          <p:cNvPr id="6" name="CasellaDiTesto 5"/>
          <p:cNvSpPr txBox="1"/>
          <p:nvPr/>
        </p:nvSpPr>
        <p:spPr>
          <a:xfrm>
            <a:off x="124691" y="6518401"/>
            <a:ext cx="227594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350" dirty="0" smtClean="0">
                <a:solidFill>
                  <a:schemeClr val="bg1"/>
                </a:solidFill>
                <a:latin typeface="Cambria" panose="02040503050406030204" pitchFamily="18" charset="0"/>
              </a:rPr>
              <a:t>Fabio Terzi, Matteo Zambelli</a:t>
            </a:r>
            <a:endParaRPr lang="it-IT" sz="1350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029" y="6476543"/>
            <a:ext cx="1087642" cy="363389"/>
          </a:xfrm>
          <a:prstGeom prst="rect">
            <a:avLst/>
          </a:prstGeom>
        </p:spPr>
      </p:pic>
      <p:sp>
        <p:nvSpPr>
          <p:cNvPr id="10" name="Rettangolo 9"/>
          <p:cNvSpPr/>
          <p:nvPr/>
        </p:nvSpPr>
        <p:spPr>
          <a:xfrm>
            <a:off x="213755" y="1877626"/>
            <a:ext cx="871591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</p:txBody>
      </p:sp>
      <p:sp>
        <p:nvSpPr>
          <p:cNvPr id="11" name="CasellaDiTesto 10"/>
          <p:cNvSpPr txBox="1"/>
          <p:nvPr/>
        </p:nvSpPr>
        <p:spPr>
          <a:xfrm>
            <a:off x="285007" y="190005"/>
            <a:ext cx="934885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300" dirty="0" smtClean="0">
                <a:solidFill>
                  <a:srgbClr val="044F92"/>
                </a:solidFill>
                <a:latin typeface="Cambria" panose="02040503050406030204" pitchFamily="18" charset="0"/>
              </a:rPr>
              <a:t>CONCLUSIONI (4) – Sviluppi futuri</a:t>
            </a:r>
            <a:endParaRPr lang="it-IT" sz="3300" dirty="0">
              <a:solidFill>
                <a:srgbClr val="044F92"/>
              </a:solidFill>
              <a:latin typeface="Cambria" panose="02040503050406030204" pitchFamily="18" charset="0"/>
            </a:endParaRPr>
          </a:p>
        </p:txBody>
      </p:sp>
      <p:sp>
        <p:nvSpPr>
          <p:cNvPr id="9" name="Rettangolo 8"/>
          <p:cNvSpPr/>
          <p:nvPr/>
        </p:nvSpPr>
        <p:spPr>
          <a:xfrm>
            <a:off x="213755" y="1373465"/>
            <a:ext cx="8715915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>
                <a:latin typeface="Cambria" panose="02040503050406030204" pitchFamily="18" charset="0"/>
              </a:rPr>
              <a:t>Sviluppo di una </a:t>
            </a:r>
            <a:r>
              <a:rPr lang="it-IT" sz="2000" b="1" dirty="0">
                <a:latin typeface="Cambria" panose="02040503050406030204" pitchFamily="18" charset="0"/>
              </a:rPr>
              <a:t>famiglia</a:t>
            </a:r>
            <a:r>
              <a:rPr lang="it-IT" sz="2000" dirty="0">
                <a:latin typeface="Cambria" panose="02040503050406030204" pitchFamily="18" charset="0"/>
              </a:rPr>
              <a:t> di videogiochi mobile per il trattamento dell'ambliopia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sz="2000" dirty="0">
              <a:latin typeface="Cambria" panose="020405030504060302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>
                <a:latin typeface="Cambria" panose="02040503050406030204" pitchFamily="18" charset="0"/>
              </a:rPr>
              <a:t>Collaborazione attiva con i centri di </a:t>
            </a:r>
            <a:r>
              <a:rPr lang="it-IT" sz="2000" b="1" dirty="0" err="1">
                <a:latin typeface="Cambria" panose="02040503050406030204" pitchFamily="18" charset="0"/>
              </a:rPr>
              <a:t>ipovisione</a:t>
            </a:r>
            <a:endParaRPr lang="it-IT" sz="2000" b="1" dirty="0">
              <a:latin typeface="Cambria" panose="020405030504060302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sz="2000" dirty="0">
              <a:latin typeface="Cambria" panose="020405030504060302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>
                <a:latin typeface="Cambria" panose="02040503050406030204" pitchFamily="18" charset="0"/>
              </a:rPr>
              <a:t>Attuare i </a:t>
            </a:r>
            <a:r>
              <a:rPr lang="it-IT" sz="2000" b="1" dirty="0">
                <a:latin typeface="Cambria" panose="02040503050406030204" pitchFamily="18" charset="0"/>
              </a:rPr>
              <a:t>feedback</a:t>
            </a:r>
            <a:r>
              <a:rPr lang="it-IT" sz="2000" dirty="0">
                <a:latin typeface="Cambria" panose="02040503050406030204" pitchFamily="18" charset="0"/>
              </a:rPr>
              <a:t> provenienti dalla conferenza REHAB 2015, dove verrà presentata l’applicazione (1-2 Ottobre 2015)</a:t>
            </a:r>
          </a:p>
        </p:txBody>
      </p:sp>
    </p:spTree>
    <p:extLst>
      <p:ext uri="{BB962C8B-B14F-4D97-AF65-F5344CB8AC3E}">
        <p14:creationId xmlns:p14="http://schemas.microsoft.com/office/powerpoint/2010/main" val="1245542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4F9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/>
          <p:cNvSpPr/>
          <p:nvPr/>
        </p:nvSpPr>
        <p:spPr>
          <a:xfrm>
            <a:off x="0" y="760238"/>
            <a:ext cx="9144000" cy="1404257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0">
                <a:schemeClr val="accent1">
                  <a:lumMod val="45000"/>
                  <a:lumOff val="55000"/>
                </a:schemeClr>
              </a:gs>
              <a:gs pos="0">
                <a:schemeClr val="accent1">
                  <a:lumMod val="45000"/>
                  <a:lumOff val="55000"/>
                </a:schemeClr>
              </a:gs>
              <a:gs pos="100000">
                <a:srgbClr val="044F92"/>
              </a:gs>
            </a:gsLst>
            <a:lin ang="27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sz="7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934" y="833716"/>
            <a:ext cx="1257300" cy="1257300"/>
          </a:xfrm>
          <a:prstGeom prst="rect">
            <a:avLst/>
          </a:prstGeom>
        </p:spPr>
      </p:pic>
      <p:sp>
        <p:nvSpPr>
          <p:cNvPr id="6" name="CasellaDiTesto 5"/>
          <p:cNvSpPr txBox="1"/>
          <p:nvPr/>
        </p:nvSpPr>
        <p:spPr>
          <a:xfrm>
            <a:off x="2127169" y="1266158"/>
            <a:ext cx="560886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1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UNIVERSITÀ  DEGLI  STUDI  DI  BERGAMO</a:t>
            </a:r>
          </a:p>
        </p:txBody>
      </p:sp>
      <p:sp>
        <p:nvSpPr>
          <p:cNvPr id="11" name="CasellaDiTesto 10"/>
          <p:cNvSpPr txBox="1"/>
          <p:nvPr/>
        </p:nvSpPr>
        <p:spPr>
          <a:xfrm>
            <a:off x="254330" y="2972668"/>
            <a:ext cx="856953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dirty="0" smtClean="0">
                <a:solidFill>
                  <a:schemeClr val="bg1"/>
                </a:solidFill>
                <a:latin typeface="Cambria" panose="02040503050406030204" pitchFamily="18" charset="0"/>
              </a:rPr>
              <a:t>GRAZIE PER L’ATTENZIONE</a:t>
            </a:r>
          </a:p>
          <a:p>
            <a:pPr algn="ctr"/>
            <a:endParaRPr lang="it-IT" sz="4800" dirty="0">
              <a:solidFill>
                <a:schemeClr val="bg1"/>
              </a:solidFill>
              <a:latin typeface="Cambria" panose="02040503050406030204" pitchFamily="18" charset="0"/>
            </a:endParaRPr>
          </a:p>
          <a:p>
            <a:pPr algn="ctr"/>
            <a:r>
              <a:rPr lang="it-IT" sz="4800" dirty="0" smtClean="0">
                <a:solidFill>
                  <a:schemeClr val="bg1"/>
                </a:solidFill>
                <a:latin typeface="Cambria" panose="02040503050406030204" pitchFamily="18" charset="0"/>
              </a:rPr>
              <a:t>Domande?</a:t>
            </a:r>
            <a:endParaRPr lang="it-IT" sz="4800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8132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5922" y="40128"/>
            <a:ext cx="1019224" cy="1019224"/>
          </a:xfrm>
          <a:prstGeom prst="rect">
            <a:avLst/>
          </a:prstGeom>
        </p:spPr>
      </p:pic>
      <p:cxnSp>
        <p:nvCxnSpPr>
          <p:cNvPr id="3" name="Connettore 1 2"/>
          <p:cNvCxnSpPr/>
          <p:nvPr/>
        </p:nvCxnSpPr>
        <p:spPr>
          <a:xfrm>
            <a:off x="0" y="999754"/>
            <a:ext cx="9144000" cy="0"/>
          </a:xfrm>
          <a:prstGeom prst="line">
            <a:avLst/>
          </a:prstGeom>
          <a:ln>
            <a:solidFill>
              <a:srgbClr val="044F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ttangolo 4"/>
          <p:cNvSpPr/>
          <p:nvPr/>
        </p:nvSpPr>
        <p:spPr>
          <a:xfrm>
            <a:off x="0" y="6432012"/>
            <a:ext cx="9144000" cy="449778"/>
          </a:xfrm>
          <a:prstGeom prst="rect">
            <a:avLst/>
          </a:prstGeom>
          <a:solidFill>
            <a:srgbClr val="044F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 dirty="0"/>
          </a:p>
        </p:txBody>
      </p:sp>
      <p:sp>
        <p:nvSpPr>
          <p:cNvPr id="6" name="CasellaDiTesto 5"/>
          <p:cNvSpPr txBox="1"/>
          <p:nvPr/>
        </p:nvSpPr>
        <p:spPr>
          <a:xfrm>
            <a:off x="124691" y="6518401"/>
            <a:ext cx="227594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350" dirty="0" smtClean="0">
                <a:solidFill>
                  <a:schemeClr val="bg1"/>
                </a:solidFill>
                <a:latin typeface="Cambria" panose="02040503050406030204" pitchFamily="18" charset="0"/>
              </a:rPr>
              <a:t>Fabio Terzi, Matteo Zambelli</a:t>
            </a:r>
            <a:endParaRPr lang="it-IT" sz="1350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029" y="6476543"/>
            <a:ext cx="1087642" cy="363389"/>
          </a:xfrm>
          <a:prstGeom prst="rect">
            <a:avLst/>
          </a:prstGeom>
        </p:spPr>
      </p:pic>
      <p:sp>
        <p:nvSpPr>
          <p:cNvPr id="10" name="Rettangolo 9"/>
          <p:cNvSpPr/>
          <p:nvPr/>
        </p:nvSpPr>
        <p:spPr>
          <a:xfrm>
            <a:off x="213755" y="1877626"/>
            <a:ext cx="871591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</p:txBody>
      </p:sp>
      <p:sp>
        <p:nvSpPr>
          <p:cNvPr id="11" name="CasellaDiTesto 10"/>
          <p:cNvSpPr txBox="1"/>
          <p:nvPr/>
        </p:nvSpPr>
        <p:spPr>
          <a:xfrm>
            <a:off x="285007" y="190005"/>
            <a:ext cx="934885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300" dirty="0" smtClean="0">
                <a:solidFill>
                  <a:srgbClr val="044F92"/>
                </a:solidFill>
                <a:latin typeface="Cambria" panose="02040503050406030204" pitchFamily="18" charset="0"/>
              </a:rPr>
              <a:t>INTRODUZIONE – Obiettivo</a:t>
            </a:r>
            <a:endParaRPr lang="it-IT" sz="3300" dirty="0">
              <a:solidFill>
                <a:srgbClr val="044F92"/>
              </a:solidFill>
              <a:latin typeface="Cambria" panose="02040503050406030204" pitchFamily="18" charset="0"/>
            </a:endParaRPr>
          </a:p>
        </p:txBody>
      </p:sp>
      <p:sp>
        <p:nvSpPr>
          <p:cNvPr id="13" name="Rettangolo 12"/>
          <p:cNvSpPr/>
          <p:nvPr/>
        </p:nvSpPr>
        <p:spPr>
          <a:xfrm>
            <a:off x="213755" y="1373465"/>
            <a:ext cx="8715915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>
                <a:latin typeface="Cambria" panose="02040503050406030204" pitchFamily="18" charset="0"/>
              </a:rPr>
              <a:t>2013, Laurea di primo livello: </a:t>
            </a:r>
            <a:endParaRPr lang="it-IT" sz="2000" dirty="0" smtClean="0">
              <a:latin typeface="Cambria" panose="02040503050406030204" pitchFamily="18" charset="0"/>
            </a:endParaRPr>
          </a:p>
          <a:p>
            <a:pPr>
              <a:lnSpc>
                <a:spcPct val="150000"/>
              </a:lnSpc>
            </a:pPr>
            <a:r>
              <a:rPr lang="it-IT" sz="2000" dirty="0">
                <a:latin typeface="Cambria" panose="02040503050406030204" pitchFamily="18" charset="0"/>
              </a:rPr>
              <a:t> </a:t>
            </a:r>
            <a:r>
              <a:rPr lang="it-IT" sz="2000" dirty="0" smtClean="0">
                <a:latin typeface="Cambria" panose="02040503050406030204" pitchFamily="18" charset="0"/>
              </a:rPr>
              <a:t>     Applicazione </a:t>
            </a:r>
            <a:r>
              <a:rPr lang="it-IT" sz="2000" dirty="0">
                <a:latin typeface="Cambria" panose="02040503050406030204" pitchFamily="18" charset="0"/>
              </a:rPr>
              <a:t>desktop (Space Invaders)</a:t>
            </a: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it-IT" sz="2000" dirty="0">
                <a:latin typeface="Cambria" panose="02040503050406030204" pitchFamily="18" charset="0"/>
              </a:rPr>
              <a:t>Scheda </a:t>
            </a:r>
            <a:r>
              <a:rPr lang="it-IT" sz="2000" dirty="0" smtClean="0">
                <a:latin typeface="Cambria" panose="02040503050406030204" pitchFamily="18" charset="0"/>
              </a:rPr>
              <a:t>grafica NVIDIA </a:t>
            </a:r>
            <a:r>
              <a:rPr lang="it-IT" sz="2000" dirty="0">
                <a:latin typeface="Cambria" panose="02040503050406030204" pitchFamily="18" charset="0"/>
              </a:rPr>
              <a:t>3D</a:t>
            </a: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it-IT" sz="2000" dirty="0" smtClean="0">
                <a:latin typeface="Cambria" panose="02040503050406030204" pitchFamily="18" charset="0"/>
              </a:rPr>
              <a:t>Monitor 3D</a:t>
            </a: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it-IT" sz="2000" dirty="0">
                <a:latin typeface="Cambria" panose="02040503050406030204" pitchFamily="18" charset="0"/>
              </a:rPr>
              <a:t>O</a:t>
            </a:r>
            <a:r>
              <a:rPr lang="it-IT" sz="2000" dirty="0" smtClean="0">
                <a:latin typeface="Cambria" panose="02040503050406030204" pitchFamily="18" charset="0"/>
              </a:rPr>
              <a:t>cchiali (LCD </a:t>
            </a:r>
            <a:r>
              <a:rPr lang="it-IT" sz="2000" dirty="0">
                <a:latin typeface="Cambria" panose="02040503050406030204" pitchFamily="18" charset="0"/>
              </a:rPr>
              <a:t>Attivi)  </a:t>
            </a:r>
            <a:endParaRPr lang="it-IT" sz="2000" dirty="0" smtClean="0">
              <a:latin typeface="Cambria" panose="02040503050406030204" pitchFamily="18" charset="0"/>
            </a:endParaRP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it-IT" sz="2000" dirty="0">
              <a:latin typeface="Cambria" panose="02040503050406030204" pitchFamily="18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>
                <a:latin typeface="Cambria" panose="02040503050406030204" pitchFamily="18" charset="0"/>
              </a:rPr>
              <a:t>O</a:t>
            </a:r>
            <a:r>
              <a:rPr lang="it-IT" sz="2000" dirty="0" smtClean="0">
                <a:latin typeface="Cambria" panose="02040503050406030204" pitchFamily="18" charset="0"/>
              </a:rPr>
              <a:t>ggi </a:t>
            </a:r>
            <a:r>
              <a:rPr lang="it-IT" sz="2000" dirty="0">
                <a:latin typeface="Cambria" panose="02040503050406030204" pitchFamily="18" charset="0"/>
              </a:rPr>
              <a:t>con Car Racing Cardboard, è </a:t>
            </a:r>
            <a:r>
              <a:rPr lang="it-IT" sz="2000" dirty="0" smtClean="0">
                <a:latin typeface="Cambria" panose="02040503050406030204" pitchFamily="18" charset="0"/>
              </a:rPr>
              <a:t>sufficiente </a:t>
            </a:r>
            <a:r>
              <a:rPr lang="it-IT" sz="2000" dirty="0">
                <a:latin typeface="Cambria" panose="02040503050406030204" pitchFamily="18" charset="0"/>
              </a:rPr>
              <a:t>acquistare un visore 3D come Google Cardboard (reperibile a circa 10$ online</a:t>
            </a:r>
            <a:r>
              <a:rPr lang="it-IT" sz="2000" dirty="0" smtClean="0">
                <a:latin typeface="Cambria" panose="02040503050406030204" pitchFamily="18" charset="0"/>
              </a:rPr>
              <a:t>), utilizzare </a:t>
            </a:r>
            <a:r>
              <a:rPr lang="it-IT" sz="2000" dirty="0">
                <a:latin typeface="Cambria" panose="02040503050406030204" pitchFamily="18" charset="0"/>
              </a:rPr>
              <a:t>uno smartphone e l'applicazione proposta da </a:t>
            </a:r>
            <a:r>
              <a:rPr lang="it-IT" sz="2000" dirty="0" smtClean="0">
                <a:latin typeface="Cambria" panose="02040503050406030204" pitchFamily="18" charset="0"/>
              </a:rPr>
              <a:t>3D4Amb</a:t>
            </a:r>
            <a:endParaRPr lang="it-IT" sz="2000" dirty="0">
              <a:latin typeface="Cambria" panose="02040503050406030204" pitchFamily="18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b="1" dirty="0">
                <a:latin typeface="Cambria" panose="02040503050406030204" pitchFamily="18" charset="0"/>
              </a:rPr>
              <a:t>VANTAGGIO</a:t>
            </a:r>
            <a:r>
              <a:rPr lang="it-IT" sz="2000" dirty="0">
                <a:latin typeface="Cambria" panose="02040503050406030204" pitchFamily="18" charset="0"/>
              </a:rPr>
              <a:t>: bacino d'utenza molto più </a:t>
            </a:r>
            <a:r>
              <a:rPr lang="it-IT" sz="2000" dirty="0" smtClean="0">
                <a:latin typeface="Cambria" panose="02040503050406030204" pitchFamily="18" charset="0"/>
              </a:rPr>
              <a:t>ampio</a:t>
            </a:r>
            <a:endParaRPr lang="it-IT" sz="2000" dirty="0">
              <a:latin typeface="Cambria" panose="02040503050406030204" pitchFamily="18" charset="0"/>
            </a:endParaRPr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sz="2000" dirty="0">
              <a:latin typeface="Cambria" panose="02040503050406030204" pitchFamily="18" charset="0"/>
            </a:endParaRPr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sz="2000" dirty="0">
              <a:latin typeface="Cambria" panose="02040503050406030204" pitchFamily="18" charset="0"/>
            </a:endParaRPr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sz="2000" dirty="0">
              <a:latin typeface="Cambria" panose="02040503050406030204" pitchFamily="18" charset="0"/>
            </a:endParaRPr>
          </a:p>
        </p:txBody>
      </p:sp>
      <p:sp>
        <p:nvSpPr>
          <p:cNvPr id="12" name="Rectangle 3"/>
          <p:cNvSpPr/>
          <p:nvPr/>
        </p:nvSpPr>
        <p:spPr>
          <a:xfrm>
            <a:off x="213755" y="4062334"/>
            <a:ext cx="8804978" cy="2055565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5" name="Immagine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1275" y="1095610"/>
            <a:ext cx="3324079" cy="2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089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nettore 1 2"/>
          <p:cNvCxnSpPr/>
          <p:nvPr/>
        </p:nvCxnSpPr>
        <p:spPr>
          <a:xfrm>
            <a:off x="0" y="999754"/>
            <a:ext cx="9144000" cy="0"/>
          </a:xfrm>
          <a:prstGeom prst="line">
            <a:avLst/>
          </a:prstGeom>
          <a:ln>
            <a:solidFill>
              <a:srgbClr val="044F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ttangolo 4"/>
          <p:cNvSpPr/>
          <p:nvPr/>
        </p:nvSpPr>
        <p:spPr>
          <a:xfrm>
            <a:off x="0" y="6432012"/>
            <a:ext cx="9144000" cy="449778"/>
          </a:xfrm>
          <a:prstGeom prst="rect">
            <a:avLst/>
          </a:prstGeom>
          <a:solidFill>
            <a:srgbClr val="044F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 dirty="0"/>
          </a:p>
        </p:txBody>
      </p:sp>
      <p:sp>
        <p:nvSpPr>
          <p:cNvPr id="6" name="CasellaDiTesto 5"/>
          <p:cNvSpPr txBox="1"/>
          <p:nvPr/>
        </p:nvSpPr>
        <p:spPr>
          <a:xfrm>
            <a:off x="124691" y="6518401"/>
            <a:ext cx="227594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350" dirty="0" smtClean="0">
                <a:solidFill>
                  <a:schemeClr val="bg1"/>
                </a:solidFill>
                <a:latin typeface="Cambria" panose="02040503050406030204" pitchFamily="18" charset="0"/>
              </a:rPr>
              <a:t>Fabio Terzi, Matteo Zambelli</a:t>
            </a:r>
            <a:endParaRPr lang="it-IT" sz="1350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029" y="6476543"/>
            <a:ext cx="1087642" cy="363389"/>
          </a:xfrm>
          <a:prstGeom prst="rect">
            <a:avLst/>
          </a:prstGeom>
        </p:spPr>
      </p:pic>
      <p:sp>
        <p:nvSpPr>
          <p:cNvPr id="10" name="Rettangolo 9"/>
          <p:cNvSpPr/>
          <p:nvPr/>
        </p:nvSpPr>
        <p:spPr>
          <a:xfrm>
            <a:off x="213755" y="1877626"/>
            <a:ext cx="871591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</p:txBody>
      </p:sp>
      <p:sp>
        <p:nvSpPr>
          <p:cNvPr id="11" name="CasellaDiTesto 10"/>
          <p:cNvSpPr txBox="1"/>
          <p:nvPr/>
        </p:nvSpPr>
        <p:spPr>
          <a:xfrm>
            <a:off x="285007" y="190005"/>
            <a:ext cx="934885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300" dirty="0" smtClean="0">
                <a:solidFill>
                  <a:srgbClr val="044F92"/>
                </a:solidFill>
                <a:latin typeface="Cambria" panose="02040503050406030204" pitchFamily="18" charset="0"/>
              </a:rPr>
              <a:t>AMBLIOPIA (1)</a:t>
            </a:r>
            <a:endParaRPr lang="it-IT" sz="3300" dirty="0">
              <a:solidFill>
                <a:srgbClr val="044F92"/>
              </a:solidFill>
              <a:latin typeface="Cambria" panose="02040503050406030204" pitchFamily="18" charset="0"/>
            </a:endParaRPr>
          </a:p>
        </p:txBody>
      </p:sp>
      <p:sp>
        <p:nvSpPr>
          <p:cNvPr id="13" name="Rettangolo 12"/>
          <p:cNvSpPr/>
          <p:nvPr/>
        </p:nvSpPr>
        <p:spPr>
          <a:xfrm>
            <a:off x="213755" y="1373465"/>
            <a:ext cx="8715915" cy="60939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 smtClean="0">
                <a:latin typeface="Cambria" panose="02040503050406030204" pitchFamily="18" charset="0"/>
              </a:rPr>
              <a:t>Condizione di </a:t>
            </a:r>
            <a:r>
              <a:rPr lang="it-IT" sz="2000" b="1" dirty="0">
                <a:latin typeface="Cambria" panose="02040503050406030204" pitchFamily="18" charset="0"/>
              </a:rPr>
              <a:t>ridotta acuità </a:t>
            </a:r>
            <a:r>
              <a:rPr lang="it-IT" sz="2000" b="1" dirty="0" smtClean="0">
                <a:latin typeface="Cambria" panose="02040503050406030204" pitchFamily="18" charset="0"/>
              </a:rPr>
              <a:t>visiva</a:t>
            </a:r>
            <a:r>
              <a:rPr lang="it-IT" sz="2000" dirty="0" smtClean="0">
                <a:latin typeface="Cambria" panose="02040503050406030204" pitchFamily="18" charset="0"/>
              </a:rPr>
              <a:t>, si manifesta indipendentemente </a:t>
            </a:r>
            <a:r>
              <a:rPr lang="it-IT" sz="2000" dirty="0">
                <a:latin typeface="Cambria" panose="02040503050406030204" pitchFamily="18" charset="0"/>
              </a:rPr>
              <a:t>da causa </a:t>
            </a:r>
            <a:r>
              <a:rPr lang="it-IT" sz="2000" dirty="0" smtClean="0">
                <a:latin typeface="Cambria" panose="02040503050406030204" pitchFamily="18" charset="0"/>
              </a:rPr>
              <a:t>organica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sz="2000" dirty="0" smtClean="0">
              <a:latin typeface="Cambria" panose="02040503050406030204" pitchFamily="18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 smtClean="0">
                <a:latin typeface="Cambria" panose="02040503050406030204" pitchFamily="18" charset="0"/>
              </a:rPr>
              <a:t>Dovuta ad </a:t>
            </a:r>
            <a:r>
              <a:rPr lang="it-IT" sz="2000" dirty="0">
                <a:latin typeface="Cambria" panose="02040503050406030204" pitchFamily="18" charset="0"/>
              </a:rPr>
              <a:t>una </a:t>
            </a:r>
            <a:r>
              <a:rPr lang="it-IT" sz="2000" b="1" dirty="0">
                <a:latin typeface="Cambria" panose="02040503050406030204" pitchFamily="18" charset="0"/>
              </a:rPr>
              <a:t>inadeguata </a:t>
            </a:r>
            <a:r>
              <a:rPr lang="it-IT" sz="2000" b="1" dirty="0" smtClean="0">
                <a:latin typeface="Cambria" panose="02040503050406030204" pitchFamily="18" charset="0"/>
              </a:rPr>
              <a:t>stimolazione visiva </a:t>
            </a:r>
            <a:r>
              <a:rPr lang="it-IT" sz="2000" dirty="0">
                <a:latin typeface="Cambria" panose="02040503050406030204" pitchFamily="18" charset="0"/>
              </a:rPr>
              <a:t>durante il periodo plastico del sistema </a:t>
            </a:r>
            <a:r>
              <a:rPr lang="it-IT" sz="2000" dirty="0" smtClean="0">
                <a:latin typeface="Cambria" panose="02040503050406030204" pitchFamily="18" charset="0"/>
              </a:rPr>
              <a:t>visivo (periodo fino a 7 anni)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sz="2000" dirty="0">
              <a:latin typeface="Cambria" panose="02040503050406030204" pitchFamily="18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>
                <a:latin typeface="Cambria" panose="02040503050406030204" pitchFamily="18" charset="0"/>
              </a:rPr>
              <a:t>L</a:t>
            </a:r>
            <a:r>
              <a:rPr lang="it-IT" sz="2000" dirty="0" smtClean="0">
                <a:latin typeface="Cambria" panose="02040503050406030204" pitchFamily="18" charset="0"/>
              </a:rPr>
              <a:t>e </a:t>
            </a:r>
            <a:r>
              <a:rPr lang="it-IT" sz="2000" dirty="0">
                <a:latin typeface="Cambria" panose="02040503050406030204" pitchFamily="18" charset="0"/>
              </a:rPr>
              <a:t>immagini </a:t>
            </a:r>
            <a:r>
              <a:rPr lang="it-IT" sz="2000" dirty="0" smtClean="0">
                <a:latin typeface="Cambria" panose="02040503050406030204" pitchFamily="18" charset="0"/>
              </a:rPr>
              <a:t>provenienti dagli </a:t>
            </a:r>
            <a:r>
              <a:rPr lang="it-IT" sz="2000" dirty="0">
                <a:latin typeface="Cambria" panose="02040503050406030204" pitchFamily="18" charset="0"/>
              </a:rPr>
              <a:t>occhi </a:t>
            </a:r>
            <a:r>
              <a:rPr lang="it-IT" sz="2000" b="1" dirty="0">
                <a:latin typeface="Cambria" panose="02040503050406030204" pitchFamily="18" charset="0"/>
              </a:rPr>
              <a:t>non</a:t>
            </a:r>
            <a:r>
              <a:rPr lang="it-IT" sz="2000" dirty="0">
                <a:latin typeface="Cambria" panose="02040503050406030204" pitchFamily="18" charset="0"/>
              </a:rPr>
              <a:t> vengono correttamente </a:t>
            </a:r>
            <a:r>
              <a:rPr lang="it-IT" sz="2000" b="1" dirty="0">
                <a:latin typeface="Cambria" panose="02040503050406030204" pitchFamily="18" charset="0"/>
              </a:rPr>
              <a:t>rielaborate</a:t>
            </a:r>
            <a:r>
              <a:rPr lang="it-IT" sz="2000" dirty="0">
                <a:latin typeface="Cambria" panose="02040503050406030204" pitchFamily="18" charset="0"/>
              </a:rPr>
              <a:t> </a:t>
            </a:r>
            <a:r>
              <a:rPr lang="it-IT" sz="2000" dirty="0" smtClean="0">
                <a:latin typeface="Cambria" panose="02040503050406030204" pitchFamily="18" charset="0"/>
              </a:rPr>
              <a:t>all'interno del cervello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sz="2000" dirty="0" smtClean="0">
              <a:latin typeface="Cambria" panose="02040503050406030204" pitchFamily="18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>
                <a:latin typeface="Cambria" panose="02040503050406030204" pitchFamily="18" charset="0"/>
              </a:rPr>
              <a:t>P</a:t>
            </a:r>
            <a:r>
              <a:rPr lang="it-IT" sz="2000" dirty="0" smtClean="0">
                <a:latin typeface="Cambria" panose="02040503050406030204" pitchFamily="18" charset="0"/>
              </a:rPr>
              <a:t>resente </a:t>
            </a:r>
            <a:r>
              <a:rPr lang="it-IT" sz="2000" dirty="0">
                <a:latin typeface="Cambria" panose="02040503050406030204" pitchFamily="18" charset="0"/>
              </a:rPr>
              <a:t>nel </a:t>
            </a:r>
            <a:r>
              <a:rPr lang="it-IT" sz="2000" b="1" dirty="0">
                <a:latin typeface="Cambria" panose="02040503050406030204" pitchFamily="18" charset="0"/>
              </a:rPr>
              <a:t>2-4%</a:t>
            </a:r>
            <a:r>
              <a:rPr lang="it-IT" sz="2000" dirty="0">
                <a:latin typeface="Cambria" panose="02040503050406030204" pitchFamily="18" charset="0"/>
              </a:rPr>
              <a:t> della </a:t>
            </a:r>
            <a:r>
              <a:rPr lang="it-IT" sz="2000" dirty="0" smtClean="0">
                <a:latin typeface="Cambria" panose="02040503050406030204" pitchFamily="18" charset="0"/>
              </a:rPr>
              <a:t>popolazione</a:t>
            </a:r>
          </a:p>
          <a:p>
            <a:pPr marL="1257300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it-IT" sz="2000" dirty="0">
              <a:latin typeface="Cambria" panose="02040503050406030204" pitchFamily="18" charset="0"/>
            </a:endParaRPr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sz="2000" dirty="0">
              <a:latin typeface="Cambria" panose="02040503050406030204" pitchFamily="18" charset="0"/>
            </a:endParaRPr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sz="2000" dirty="0">
              <a:latin typeface="Cambria" panose="02040503050406030204" pitchFamily="18" charset="0"/>
            </a:endParaRPr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sz="2000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2774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nettore 1 2"/>
          <p:cNvCxnSpPr/>
          <p:nvPr/>
        </p:nvCxnSpPr>
        <p:spPr>
          <a:xfrm>
            <a:off x="0" y="999754"/>
            <a:ext cx="9144000" cy="0"/>
          </a:xfrm>
          <a:prstGeom prst="line">
            <a:avLst/>
          </a:prstGeom>
          <a:ln>
            <a:solidFill>
              <a:srgbClr val="044F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ttangolo 4"/>
          <p:cNvSpPr/>
          <p:nvPr/>
        </p:nvSpPr>
        <p:spPr>
          <a:xfrm>
            <a:off x="0" y="6432012"/>
            <a:ext cx="9144000" cy="449778"/>
          </a:xfrm>
          <a:prstGeom prst="rect">
            <a:avLst/>
          </a:prstGeom>
          <a:solidFill>
            <a:srgbClr val="044F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 dirty="0"/>
          </a:p>
        </p:txBody>
      </p:sp>
      <p:sp>
        <p:nvSpPr>
          <p:cNvPr id="6" name="CasellaDiTesto 5"/>
          <p:cNvSpPr txBox="1"/>
          <p:nvPr/>
        </p:nvSpPr>
        <p:spPr>
          <a:xfrm>
            <a:off x="124691" y="6518401"/>
            <a:ext cx="227594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350" dirty="0" smtClean="0">
                <a:solidFill>
                  <a:schemeClr val="bg1"/>
                </a:solidFill>
                <a:latin typeface="Cambria" panose="02040503050406030204" pitchFamily="18" charset="0"/>
              </a:rPr>
              <a:t>Fabio Terzi, Matteo Zambelli</a:t>
            </a:r>
            <a:endParaRPr lang="it-IT" sz="1350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029" y="6476543"/>
            <a:ext cx="1087642" cy="363389"/>
          </a:xfrm>
          <a:prstGeom prst="rect">
            <a:avLst/>
          </a:prstGeom>
        </p:spPr>
      </p:pic>
      <p:sp>
        <p:nvSpPr>
          <p:cNvPr id="10" name="Rettangolo 9"/>
          <p:cNvSpPr/>
          <p:nvPr/>
        </p:nvSpPr>
        <p:spPr>
          <a:xfrm>
            <a:off x="213755" y="1877626"/>
            <a:ext cx="871591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</p:txBody>
      </p:sp>
      <p:sp>
        <p:nvSpPr>
          <p:cNvPr id="11" name="CasellaDiTesto 10"/>
          <p:cNvSpPr txBox="1"/>
          <p:nvPr/>
        </p:nvSpPr>
        <p:spPr>
          <a:xfrm>
            <a:off x="285007" y="190005"/>
            <a:ext cx="934885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300" dirty="0" smtClean="0">
                <a:solidFill>
                  <a:srgbClr val="044F92"/>
                </a:solidFill>
                <a:latin typeface="Cambria" panose="02040503050406030204" pitchFamily="18" charset="0"/>
              </a:rPr>
              <a:t>AMBLIOPIA (2)</a:t>
            </a:r>
            <a:endParaRPr lang="it-IT" sz="3300" dirty="0">
              <a:solidFill>
                <a:srgbClr val="044F92"/>
              </a:solidFill>
              <a:latin typeface="Cambria" panose="02040503050406030204" pitchFamily="18" charset="0"/>
            </a:endParaRPr>
          </a:p>
        </p:txBody>
      </p:sp>
      <p:sp>
        <p:nvSpPr>
          <p:cNvPr id="13" name="Rettangolo 12"/>
          <p:cNvSpPr/>
          <p:nvPr/>
        </p:nvSpPr>
        <p:spPr>
          <a:xfrm>
            <a:off x="213755" y="1373465"/>
            <a:ext cx="8715915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>
                <a:latin typeface="Cambria" panose="02040503050406030204" pitchFamily="18" charset="0"/>
              </a:rPr>
              <a:t>Può colpire i bambini dalla nascita </a:t>
            </a:r>
            <a:r>
              <a:rPr lang="it-IT" sz="2000" dirty="0" smtClean="0">
                <a:latin typeface="Cambria" panose="02040503050406030204" pitchFamily="18" charset="0"/>
              </a:rPr>
              <a:t>ai </a:t>
            </a:r>
            <a:r>
              <a:rPr lang="it-IT" sz="2000" b="1" dirty="0">
                <a:latin typeface="Cambria" panose="02040503050406030204" pitchFamily="18" charset="0"/>
              </a:rPr>
              <a:t>7 </a:t>
            </a:r>
            <a:r>
              <a:rPr lang="it-IT" sz="2000" b="1" dirty="0" smtClean="0">
                <a:latin typeface="Cambria" panose="02040503050406030204" pitchFamily="18" charset="0"/>
              </a:rPr>
              <a:t>anni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sz="2000" dirty="0">
              <a:latin typeface="Cambria" panose="02040503050406030204" pitchFamily="18" charset="0"/>
            </a:endParaRPr>
          </a:p>
          <a:p>
            <a:pPr marL="257175" indent="-257175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 smtClean="0">
                <a:latin typeface="Cambria" panose="02040503050406030204" pitchFamily="18" charset="0"/>
              </a:rPr>
              <a:t>Durante </a:t>
            </a:r>
            <a:r>
              <a:rPr lang="it-IT" sz="2000" dirty="0">
                <a:latin typeface="Cambria" panose="02040503050406030204" pitchFamily="18" charset="0"/>
              </a:rPr>
              <a:t>questo periodo </a:t>
            </a:r>
            <a:r>
              <a:rPr lang="it-IT" sz="2000" dirty="0" smtClean="0">
                <a:latin typeface="Cambria" panose="02040503050406030204" pitchFamily="18" charset="0"/>
              </a:rPr>
              <a:t>l'ambliopia </a:t>
            </a:r>
            <a:r>
              <a:rPr lang="it-IT" sz="2000" dirty="0">
                <a:latin typeface="Cambria" panose="02040503050406030204" pitchFamily="18" charset="0"/>
              </a:rPr>
              <a:t>può essere trattata </a:t>
            </a:r>
            <a:r>
              <a:rPr lang="it-IT" sz="2000" dirty="0" smtClean="0">
                <a:latin typeface="Cambria" panose="02040503050406030204" pitchFamily="18" charset="0"/>
              </a:rPr>
              <a:t>e prevenuta</a:t>
            </a:r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sz="2000" dirty="0">
              <a:latin typeface="Cambria" panose="02040503050406030204" pitchFamily="18" charset="0"/>
            </a:endParaRPr>
          </a:p>
          <a:p>
            <a:pPr marL="257175" indent="-257175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>
                <a:latin typeface="Cambria" panose="02040503050406030204" pitchFamily="18" charset="0"/>
              </a:rPr>
              <a:t>S</a:t>
            </a:r>
            <a:r>
              <a:rPr lang="it-IT" sz="2000" dirty="0" smtClean="0">
                <a:latin typeface="Cambria" panose="02040503050406030204" pitchFamily="18" charset="0"/>
              </a:rPr>
              <a:t>uperata </a:t>
            </a:r>
            <a:r>
              <a:rPr lang="it-IT" sz="2000" dirty="0">
                <a:latin typeface="Cambria" panose="02040503050406030204" pitchFamily="18" charset="0"/>
              </a:rPr>
              <a:t>questa fase l'istaurazione della malattia </a:t>
            </a:r>
            <a:r>
              <a:rPr lang="it-IT" sz="2000" dirty="0" smtClean="0">
                <a:latin typeface="Cambria" panose="02040503050406030204" pitchFamily="18" charset="0"/>
              </a:rPr>
              <a:t>diventa impossibile, ma nel caso fosse presente, essa risulta </a:t>
            </a:r>
            <a:r>
              <a:rPr lang="it-IT" sz="2000" b="1" dirty="0" smtClean="0">
                <a:latin typeface="Cambria" panose="02040503050406030204" pitchFamily="18" charset="0"/>
              </a:rPr>
              <a:t>irreversibile</a:t>
            </a:r>
          </a:p>
          <a:p>
            <a:pPr marL="257175" indent="-257175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sz="2000" b="1" dirty="0">
              <a:latin typeface="Cambria" panose="02040503050406030204" pitchFamily="18" charset="0"/>
            </a:endParaRPr>
          </a:p>
          <a:p>
            <a:pPr marL="257175" indent="-257175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b="1" dirty="0" smtClean="0">
                <a:latin typeface="Cambria" panose="02040503050406030204" pitchFamily="18" charset="0"/>
              </a:rPr>
              <a:t>ATTENZIONE: </a:t>
            </a:r>
            <a:r>
              <a:rPr lang="it-IT" sz="2000" dirty="0" smtClean="0">
                <a:latin typeface="Cambria" panose="02040503050406030204" pitchFamily="18" charset="0"/>
              </a:rPr>
              <a:t>ambliopia </a:t>
            </a:r>
            <a:r>
              <a:rPr lang="it-IT" sz="2000" b="1" dirty="0" smtClean="0">
                <a:latin typeface="Cambria" panose="02040503050406030204" pitchFamily="18" charset="0"/>
              </a:rPr>
              <a:t>organica ≠ </a:t>
            </a:r>
            <a:r>
              <a:rPr lang="it-IT" sz="2000" dirty="0" smtClean="0">
                <a:latin typeface="Cambria" panose="02040503050406030204" pitchFamily="18" charset="0"/>
              </a:rPr>
              <a:t>ambliopia</a:t>
            </a:r>
            <a:r>
              <a:rPr lang="it-IT" sz="2000" b="1" dirty="0" smtClean="0">
                <a:latin typeface="Cambria" panose="02040503050406030204" pitchFamily="18" charset="0"/>
              </a:rPr>
              <a:t> funzionale</a:t>
            </a:r>
          </a:p>
          <a:p>
            <a:pPr marL="257175" indent="-257175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sz="2000" b="1" dirty="0">
              <a:latin typeface="Cambria" panose="02040503050406030204" pitchFamily="18" charset="0"/>
            </a:endParaRPr>
          </a:p>
          <a:p>
            <a:pPr marL="257175" indent="-257175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>
                <a:latin typeface="Cambria" panose="02040503050406030204" pitchFamily="18" charset="0"/>
              </a:rPr>
              <a:t>L'ambliopia </a:t>
            </a:r>
            <a:r>
              <a:rPr lang="it-IT" sz="2000" b="1" dirty="0">
                <a:latin typeface="Cambria" panose="02040503050406030204" pitchFamily="18" charset="0"/>
              </a:rPr>
              <a:t>funzionale</a:t>
            </a:r>
            <a:r>
              <a:rPr lang="it-IT" sz="2000" dirty="0">
                <a:latin typeface="Cambria" panose="02040503050406030204" pitchFamily="18" charset="0"/>
              </a:rPr>
              <a:t> è reversibile se trattata </a:t>
            </a:r>
            <a:r>
              <a:rPr lang="it-IT" sz="2000" dirty="0" smtClean="0">
                <a:latin typeface="Cambria" panose="02040503050406030204" pitchFamily="18" charset="0"/>
              </a:rPr>
              <a:t>tramite </a:t>
            </a:r>
            <a:r>
              <a:rPr lang="it-IT" sz="2000" dirty="0">
                <a:latin typeface="Cambria" panose="02040503050406030204" pitchFamily="18" charset="0"/>
              </a:rPr>
              <a:t>stimolazione </a:t>
            </a:r>
            <a:r>
              <a:rPr lang="it-IT" sz="2000" dirty="0" smtClean="0">
                <a:latin typeface="Cambria" panose="02040503050406030204" pitchFamily="18" charset="0"/>
              </a:rPr>
              <a:t>visiva. </a:t>
            </a:r>
          </a:p>
          <a:p>
            <a:pPr>
              <a:lnSpc>
                <a:spcPct val="150000"/>
              </a:lnSpc>
            </a:pPr>
            <a:r>
              <a:rPr lang="it-IT" sz="2000" dirty="0" smtClean="0">
                <a:latin typeface="Cambria" panose="02040503050406030204" pitchFamily="18" charset="0"/>
              </a:rPr>
              <a:t>     Il videogame non ha effetto solo sull'ambliopia organica</a:t>
            </a:r>
            <a:endParaRPr lang="it-IT" sz="2000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3121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nettore 1 2"/>
          <p:cNvCxnSpPr/>
          <p:nvPr/>
        </p:nvCxnSpPr>
        <p:spPr>
          <a:xfrm>
            <a:off x="0" y="999754"/>
            <a:ext cx="9144000" cy="0"/>
          </a:xfrm>
          <a:prstGeom prst="line">
            <a:avLst/>
          </a:prstGeom>
          <a:ln>
            <a:solidFill>
              <a:srgbClr val="044F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ttangolo 4"/>
          <p:cNvSpPr/>
          <p:nvPr/>
        </p:nvSpPr>
        <p:spPr>
          <a:xfrm>
            <a:off x="0" y="6432012"/>
            <a:ext cx="9144000" cy="449778"/>
          </a:xfrm>
          <a:prstGeom prst="rect">
            <a:avLst/>
          </a:prstGeom>
          <a:solidFill>
            <a:srgbClr val="044F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 dirty="0"/>
          </a:p>
        </p:txBody>
      </p:sp>
      <p:sp>
        <p:nvSpPr>
          <p:cNvPr id="6" name="CasellaDiTesto 5"/>
          <p:cNvSpPr txBox="1"/>
          <p:nvPr/>
        </p:nvSpPr>
        <p:spPr>
          <a:xfrm>
            <a:off x="124691" y="6518401"/>
            <a:ext cx="227594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350" dirty="0" smtClean="0">
                <a:solidFill>
                  <a:schemeClr val="bg1"/>
                </a:solidFill>
                <a:latin typeface="Cambria" panose="02040503050406030204" pitchFamily="18" charset="0"/>
              </a:rPr>
              <a:t>Fabio Terzi, Matteo Zambelli</a:t>
            </a:r>
            <a:endParaRPr lang="it-IT" sz="1350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029" y="6476543"/>
            <a:ext cx="1087642" cy="363389"/>
          </a:xfrm>
          <a:prstGeom prst="rect">
            <a:avLst/>
          </a:prstGeom>
        </p:spPr>
      </p:pic>
      <p:sp>
        <p:nvSpPr>
          <p:cNvPr id="10" name="Rettangolo 9"/>
          <p:cNvSpPr/>
          <p:nvPr/>
        </p:nvSpPr>
        <p:spPr>
          <a:xfrm>
            <a:off x="213755" y="1877626"/>
            <a:ext cx="871591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</p:txBody>
      </p:sp>
      <p:sp>
        <p:nvSpPr>
          <p:cNvPr id="11" name="CasellaDiTesto 10"/>
          <p:cNvSpPr txBox="1"/>
          <p:nvPr/>
        </p:nvSpPr>
        <p:spPr>
          <a:xfrm>
            <a:off x="285007" y="190005"/>
            <a:ext cx="934885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300" dirty="0" smtClean="0">
                <a:solidFill>
                  <a:srgbClr val="044F92"/>
                </a:solidFill>
                <a:latin typeface="Cambria" panose="02040503050406030204" pitchFamily="18" charset="0"/>
              </a:rPr>
              <a:t>TRATTAMENTI</a:t>
            </a:r>
            <a:endParaRPr lang="it-IT" sz="3300" dirty="0">
              <a:solidFill>
                <a:srgbClr val="044F92"/>
              </a:solidFill>
              <a:latin typeface="Cambria" panose="02040503050406030204" pitchFamily="18" charset="0"/>
            </a:endParaRPr>
          </a:p>
        </p:txBody>
      </p:sp>
      <p:sp>
        <p:nvSpPr>
          <p:cNvPr id="13" name="Rettangolo 12"/>
          <p:cNvSpPr/>
          <p:nvPr/>
        </p:nvSpPr>
        <p:spPr>
          <a:xfrm>
            <a:off x="213755" y="1373465"/>
            <a:ext cx="8715915" cy="48628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>
                <a:latin typeface="Cambria" panose="02040503050406030204" pitchFamily="18" charset="0"/>
              </a:rPr>
              <a:t>Il trattamento </a:t>
            </a:r>
            <a:r>
              <a:rPr lang="it-IT" sz="2000" b="1" dirty="0">
                <a:latin typeface="Cambria" panose="02040503050406030204" pitchFamily="18" charset="0"/>
              </a:rPr>
              <a:t>precoce</a:t>
            </a:r>
            <a:r>
              <a:rPr lang="it-IT" sz="2000" dirty="0">
                <a:latin typeface="Cambria" panose="02040503050406030204" pitchFamily="18" charset="0"/>
              </a:rPr>
              <a:t> dell'ambliopia è fondamentale per ottenere buoni </a:t>
            </a:r>
            <a:r>
              <a:rPr lang="it-IT" sz="2000" dirty="0" smtClean="0">
                <a:latin typeface="Cambria" panose="02040503050406030204" pitchFamily="18" charset="0"/>
              </a:rPr>
              <a:t>risultati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sz="2000" dirty="0" smtClean="0">
              <a:latin typeface="Cambria" panose="020405030504060302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 smtClean="0">
                <a:latin typeface="Cambria" panose="02040503050406030204" pitchFamily="18" charset="0"/>
              </a:rPr>
              <a:t>Esistono vari metodi di correzione oculare: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it-IT" sz="2000" dirty="0">
              <a:latin typeface="Cambria" panose="02040503050406030204" pitchFamily="18" charset="0"/>
            </a:endParaRPr>
          </a:p>
          <a:p>
            <a:pPr marL="800100" lvl="1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it-IT" sz="2000" dirty="0" smtClean="0">
                <a:latin typeface="Cambria" panose="02040503050406030204" pitchFamily="18" charset="0"/>
              </a:rPr>
              <a:t>Occlusione</a:t>
            </a:r>
          </a:p>
          <a:p>
            <a:pPr marL="800100" lvl="1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it-IT" sz="2000" dirty="0" smtClean="0">
                <a:latin typeface="Cambria" panose="02040503050406030204" pitchFamily="18" charset="0"/>
              </a:rPr>
              <a:t>Penalizzazione ottica</a:t>
            </a:r>
          </a:p>
          <a:p>
            <a:pPr marL="800100" lvl="1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it-IT" sz="2000" dirty="0" smtClean="0">
                <a:latin typeface="Cambria" panose="02040503050406030204" pitchFamily="18" charset="0"/>
              </a:rPr>
              <a:t>Penalizzazione farmacologica</a:t>
            </a:r>
          </a:p>
          <a:p>
            <a:pPr marL="800100" lvl="1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it-IT" sz="2000" dirty="0" err="1" smtClean="0">
                <a:latin typeface="Cambria" panose="02040503050406030204" pitchFamily="18" charset="0"/>
              </a:rPr>
              <a:t>Settorizzazione</a:t>
            </a:r>
            <a:endParaRPr lang="it-IT" sz="2000" dirty="0">
              <a:latin typeface="Cambria" panose="02040503050406030204" pitchFamily="18" charset="0"/>
            </a:endParaRPr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1912" y="3625887"/>
            <a:ext cx="4105275" cy="26574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69500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nettore 1 2"/>
          <p:cNvCxnSpPr/>
          <p:nvPr/>
        </p:nvCxnSpPr>
        <p:spPr>
          <a:xfrm>
            <a:off x="0" y="999754"/>
            <a:ext cx="9144000" cy="0"/>
          </a:xfrm>
          <a:prstGeom prst="line">
            <a:avLst/>
          </a:prstGeom>
          <a:ln>
            <a:solidFill>
              <a:srgbClr val="044F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ttangolo 4"/>
          <p:cNvSpPr/>
          <p:nvPr/>
        </p:nvSpPr>
        <p:spPr>
          <a:xfrm>
            <a:off x="0" y="6432012"/>
            <a:ext cx="9144000" cy="449778"/>
          </a:xfrm>
          <a:prstGeom prst="rect">
            <a:avLst/>
          </a:prstGeom>
          <a:solidFill>
            <a:srgbClr val="044F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 dirty="0"/>
          </a:p>
        </p:txBody>
      </p:sp>
      <p:sp>
        <p:nvSpPr>
          <p:cNvPr id="6" name="CasellaDiTesto 5"/>
          <p:cNvSpPr txBox="1"/>
          <p:nvPr/>
        </p:nvSpPr>
        <p:spPr>
          <a:xfrm>
            <a:off x="124691" y="6518401"/>
            <a:ext cx="227594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350" dirty="0" smtClean="0">
                <a:solidFill>
                  <a:schemeClr val="bg1"/>
                </a:solidFill>
                <a:latin typeface="Cambria" panose="02040503050406030204" pitchFamily="18" charset="0"/>
              </a:rPr>
              <a:t>Fabio Terzi, Matteo Zambelli</a:t>
            </a:r>
            <a:endParaRPr lang="it-IT" sz="1350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029" y="6476543"/>
            <a:ext cx="1087642" cy="363389"/>
          </a:xfrm>
          <a:prstGeom prst="rect">
            <a:avLst/>
          </a:prstGeom>
        </p:spPr>
      </p:pic>
      <p:sp>
        <p:nvSpPr>
          <p:cNvPr id="10" name="Rettangolo 9"/>
          <p:cNvSpPr/>
          <p:nvPr/>
        </p:nvSpPr>
        <p:spPr>
          <a:xfrm>
            <a:off x="213755" y="1877626"/>
            <a:ext cx="871591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</p:txBody>
      </p:sp>
      <p:sp>
        <p:nvSpPr>
          <p:cNvPr id="11" name="CasellaDiTesto 10"/>
          <p:cNvSpPr txBox="1"/>
          <p:nvPr/>
        </p:nvSpPr>
        <p:spPr>
          <a:xfrm>
            <a:off x="285007" y="190005"/>
            <a:ext cx="934885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300" dirty="0" smtClean="0">
                <a:solidFill>
                  <a:srgbClr val="044F92"/>
                </a:solidFill>
                <a:latin typeface="Cambria" panose="02040503050406030204" pitchFamily="18" charset="0"/>
              </a:rPr>
              <a:t>L’ IDEA  DI  3D4Amb</a:t>
            </a:r>
            <a:endParaRPr lang="it-IT" sz="3300" dirty="0">
              <a:solidFill>
                <a:srgbClr val="044F92"/>
              </a:solidFill>
              <a:latin typeface="Cambria" panose="02040503050406030204" pitchFamily="18" charset="0"/>
            </a:endParaRPr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6302" y="1106161"/>
            <a:ext cx="4210820" cy="5188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532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9432" y="4420501"/>
            <a:ext cx="3035079" cy="26504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3" name="Connettore 1 2"/>
          <p:cNvCxnSpPr/>
          <p:nvPr/>
        </p:nvCxnSpPr>
        <p:spPr>
          <a:xfrm>
            <a:off x="0" y="999754"/>
            <a:ext cx="9144000" cy="0"/>
          </a:xfrm>
          <a:prstGeom prst="line">
            <a:avLst/>
          </a:prstGeom>
          <a:ln>
            <a:solidFill>
              <a:srgbClr val="044F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ttangolo 4"/>
          <p:cNvSpPr/>
          <p:nvPr/>
        </p:nvSpPr>
        <p:spPr>
          <a:xfrm>
            <a:off x="0" y="6432012"/>
            <a:ext cx="9144000" cy="449778"/>
          </a:xfrm>
          <a:prstGeom prst="rect">
            <a:avLst/>
          </a:prstGeom>
          <a:solidFill>
            <a:srgbClr val="044F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 dirty="0"/>
          </a:p>
        </p:txBody>
      </p:sp>
      <p:sp>
        <p:nvSpPr>
          <p:cNvPr id="6" name="CasellaDiTesto 5"/>
          <p:cNvSpPr txBox="1"/>
          <p:nvPr/>
        </p:nvSpPr>
        <p:spPr>
          <a:xfrm>
            <a:off x="124691" y="6518401"/>
            <a:ext cx="227594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350" dirty="0" smtClean="0">
                <a:solidFill>
                  <a:schemeClr val="bg1"/>
                </a:solidFill>
                <a:latin typeface="Cambria" panose="02040503050406030204" pitchFamily="18" charset="0"/>
              </a:rPr>
              <a:t>Fabio Terzi, Matteo Zambelli</a:t>
            </a:r>
            <a:endParaRPr lang="it-IT" sz="1350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029" y="6476543"/>
            <a:ext cx="1087642" cy="363389"/>
          </a:xfrm>
          <a:prstGeom prst="rect">
            <a:avLst/>
          </a:prstGeom>
        </p:spPr>
      </p:pic>
      <p:sp>
        <p:nvSpPr>
          <p:cNvPr id="10" name="Rettangolo 9"/>
          <p:cNvSpPr/>
          <p:nvPr/>
        </p:nvSpPr>
        <p:spPr>
          <a:xfrm>
            <a:off x="213755" y="1877626"/>
            <a:ext cx="871591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</p:txBody>
      </p:sp>
      <p:sp>
        <p:nvSpPr>
          <p:cNvPr id="11" name="CasellaDiTesto 10"/>
          <p:cNvSpPr txBox="1"/>
          <p:nvPr/>
        </p:nvSpPr>
        <p:spPr>
          <a:xfrm>
            <a:off x="285007" y="190005"/>
            <a:ext cx="934885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300" dirty="0">
                <a:solidFill>
                  <a:srgbClr val="044F92"/>
                </a:solidFill>
                <a:latin typeface="Cambria" panose="02040503050406030204" pitchFamily="18" charset="0"/>
              </a:rPr>
              <a:t>L’ IDEA  DI  </a:t>
            </a:r>
            <a:r>
              <a:rPr lang="it-IT" sz="3300" dirty="0" smtClean="0">
                <a:solidFill>
                  <a:srgbClr val="044F92"/>
                </a:solidFill>
                <a:latin typeface="Cambria" panose="02040503050406030204" pitchFamily="18" charset="0"/>
              </a:rPr>
              <a:t>3D4Amb – Google </a:t>
            </a:r>
            <a:r>
              <a:rPr lang="it-IT" sz="3300" dirty="0" err="1" smtClean="0">
                <a:solidFill>
                  <a:srgbClr val="044F92"/>
                </a:solidFill>
                <a:latin typeface="Cambria" panose="02040503050406030204" pitchFamily="18" charset="0"/>
              </a:rPr>
              <a:t>Cardboard</a:t>
            </a:r>
            <a:endParaRPr lang="it-IT" sz="3300" dirty="0">
              <a:solidFill>
                <a:srgbClr val="044F92"/>
              </a:solidFill>
              <a:latin typeface="Cambria" panose="02040503050406030204" pitchFamily="18" charset="0"/>
            </a:endParaRPr>
          </a:p>
        </p:txBody>
      </p:sp>
      <p:sp>
        <p:nvSpPr>
          <p:cNvPr id="9" name="Rettangolo 8"/>
          <p:cNvSpPr/>
          <p:nvPr/>
        </p:nvSpPr>
        <p:spPr>
          <a:xfrm>
            <a:off x="213755" y="1373465"/>
            <a:ext cx="8715915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 smtClean="0">
                <a:latin typeface="Cambria" panose="02040503050406030204" pitchFamily="18" charset="0"/>
              </a:rPr>
              <a:t>Google </a:t>
            </a:r>
            <a:r>
              <a:rPr lang="it-IT" sz="2000" dirty="0">
                <a:latin typeface="Cambria" panose="02040503050406030204" pitchFamily="18" charset="0"/>
              </a:rPr>
              <a:t>cardboard è una piattaforma per la realtà virtuale sviluppata da </a:t>
            </a:r>
            <a:r>
              <a:rPr lang="it-IT" sz="2000" dirty="0" smtClean="0">
                <a:latin typeface="Cambria" panose="02040503050406030204" pitchFamily="18" charset="0"/>
              </a:rPr>
              <a:t>Google, formata </a:t>
            </a:r>
            <a:r>
              <a:rPr lang="it-IT" sz="2000" dirty="0">
                <a:latin typeface="Cambria" panose="02040503050406030204" pitchFamily="18" charset="0"/>
              </a:rPr>
              <a:t>da un cartone ripiegabile e due </a:t>
            </a:r>
            <a:r>
              <a:rPr lang="it-IT" sz="2000" dirty="0" smtClean="0">
                <a:latin typeface="Cambria" panose="02040503050406030204" pitchFamily="18" charset="0"/>
              </a:rPr>
              <a:t>lenti. </a:t>
            </a:r>
            <a:r>
              <a:rPr lang="it-IT" sz="2000" dirty="0">
                <a:latin typeface="Cambria" panose="02040503050406030204" pitchFamily="18" charset="0"/>
              </a:rPr>
              <a:t>L</a:t>
            </a:r>
            <a:r>
              <a:rPr lang="it-IT" sz="2000" dirty="0" smtClean="0">
                <a:latin typeface="Cambria" panose="02040503050406030204" pitchFamily="18" charset="0"/>
              </a:rPr>
              <a:t>'utente </a:t>
            </a:r>
            <a:r>
              <a:rPr lang="it-IT" sz="2000" dirty="0">
                <a:latin typeface="Cambria" panose="02040503050406030204" pitchFamily="18" charset="0"/>
              </a:rPr>
              <a:t>deve semplicemente </a:t>
            </a:r>
            <a:r>
              <a:rPr lang="it-IT" sz="2000" dirty="0" smtClean="0">
                <a:latin typeface="Cambria" panose="02040503050406030204" pitchFamily="18" charset="0"/>
              </a:rPr>
              <a:t>inserire lo smartphone </a:t>
            </a:r>
            <a:r>
              <a:rPr lang="it-IT" sz="2000" dirty="0" smtClean="0">
                <a:latin typeface="Cambria" panose="02040503050406030204" pitchFamily="18" charset="0"/>
                <a:sym typeface="Wingdings" panose="05000000000000000000" pitchFamily="2" charset="2"/>
              </a:rPr>
              <a:t>               </a:t>
            </a:r>
            <a:r>
              <a:rPr lang="it-IT" sz="2000" dirty="0" smtClean="0">
                <a:latin typeface="Cambria" panose="02040503050406030204" pitchFamily="18" charset="0"/>
              </a:rPr>
              <a:t>consente </a:t>
            </a:r>
            <a:r>
              <a:rPr lang="it-IT" sz="2000" dirty="0">
                <a:latin typeface="Cambria" panose="02040503050406030204" pitchFamily="18" charset="0"/>
              </a:rPr>
              <a:t>una </a:t>
            </a:r>
            <a:r>
              <a:rPr lang="it-IT" sz="2000" b="1" dirty="0">
                <a:latin typeface="Cambria" panose="02040503050406030204" pitchFamily="18" charset="0"/>
              </a:rPr>
              <a:t>visione stereoscopica</a:t>
            </a:r>
          </a:p>
          <a:p>
            <a:pPr>
              <a:lnSpc>
                <a:spcPct val="150000"/>
              </a:lnSpc>
            </a:pPr>
            <a:endParaRPr lang="it-IT" sz="2000" dirty="0">
              <a:latin typeface="Cambria" panose="020405030504060302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>
                <a:latin typeface="Cambria" panose="02040503050406030204" pitchFamily="18" charset="0"/>
              </a:rPr>
              <a:t>N</a:t>
            </a:r>
            <a:r>
              <a:rPr lang="it-IT" sz="2000" dirty="0" smtClean="0">
                <a:latin typeface="Cambria" panose="02040503050406030204" pitchFamily="18" charset="0"/>
              </a:rPr>
              <a:t>on </a:t>
            </a:r>
            <a:r>
              <a:rPr lang="it-IT" sz="2000" dirty="0">
                <a:latin typeface="Cambria" panose="02040503050406030204" pitchFamily="18" charset="0"/>
              </a:rPr>
              <a:t>consente </a:t>
            </a:r>
            <a:r>
              <a:rPr lang="it-IT" sz="2000" dirty="0" smtClean="0">
                <a:latin typeface="Cambria" panose="02040503050406030204" pitchFamily="18" charset="0"/>
              </a:rPr>
              <a:t>un'esperienza </a:t>
            </a:r>
            <a:r>
              <a:rPr lang="it-IT" sz="2000" dirty="0">
                <a:latin typeface="Cambria" panose="02040503050406030204" pitchFamily="18" charset="0"/>
              </a:rPr>
              <a:t>immersiva come Oculus rift, il </a:t>
            </a:r>
            <a:r>
              <a:rPr lang="it-IT" sz="2000" dirty="0" smtClean="0">
                <a:latin typeface="Cambria" panose="02040503050406030204" pitchFamily="18" charset="0"/>
              </a:rPr>
              <a:t>quale necessita </a:t>
            </a:r>
            <a:r>
              <a:rPr lang="it-IT" sz="2000" dirty="0">
                <a:latin typeface="Cambria" panose="02040503050406030204" pitchFamily="18" charset="0"/>
              </a:rPr>
              <a:t>però di un PC </a:t>
            </a:r>
            <a:r>
              <a:rPr lang="it-IT" sz="2000" dirty="0" smtClean="0">
                <a:latin typeface="Cambria" panose="02040503050406030204" pitchFamily="18" charset="0"/>
              </a:rPr>
              <a:t>collegato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sz="2000" dirty="0">
              <a:latin typeface="Cambria" panose="020405030504060302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b="1" dirty="0" smtClean="0">
                <a:latin typeface="Cambria" panose="02040503050406030204" pitchFamily="18" charset="0"/>
              </a:rPr>
              <a:t>VANTAGGIO</a:t>
            </a:r>
            <a:r>
              <a:rPr lang="it-IT" sz="2000" dirty="0" smtClean="0">
                <a:latin typeface="Cambria" panose="02040503050406030204" pitchFamily="18" charset="0"/>
              </a:rPr>
              <a:t>: economico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sz="2000" dirty="0">
              <a:latin typeface="Cambria" panose="02040503050406030204" pitchFamily="18" charset="0"/>
            </a:endParaRPr>
          </a:p>
        </p:txBody>
      </p:sp>
      <p:sp>
        <p:nvSpPr>
          <p:cNvPr id="12" name="Freccia a destra 11"/>
          <p:cNvSpPr/>
          <p:nvPr/>
        </p:nvSpPr>
        <p:spPr>
          <a:xfrm>
            <a:off x="4926149" y="2454476"/>
            <a:ext cx="542925" cy="276225"/>
          </a:xfrm>
          <a:prstGeom prst="rightArrow">
            <a:avLst/>
          </a:prstGeom>
          <a:solidFill>
            <a:srgbClr val="044F92"/>
          </a:solidFill>
          <a:ln>
            <a:solidFill>
              <a:srgbClr val="044F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</p:spTree>
    <p:extLst>
      <p:ext uri="{BB962C8B-B14F-4D97-AF65-F5344CB8AC3E}">
        <p14:creationId xmlns:p14="http://schemas.microsoft.com/office/powerpoint/2010/main" val="1902668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nettore 1 2"/>
          <p:cNvCxnSpPr/>
          <p:nvPr/>
        </p:nvCxnSpPr>
        <p:spPr>
          <a:xfrm>
            <a:off x="0" y="999754"/>
            <a:ext cx="9144000" cy="0"/>
          </a:xfrm>
          <a:prstGeom prst="line">
            <a:avLst/>
          </a:prstGeom>
          <a:ln>
            <a:solidFill>
              <a:srgbClr val="044F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ttangolo 4"/>
          <p:cNvSpPr/>
          <p:nvPr/>
        </p:nvSpPr>
        <p:spPr>
          <a:xfrm>
            <a:off x="0" y="6432012"/>
            <a:ext cx="9144000" cy="449778"/>
          </a:xfrm>
          <a:prstGeom prst="rect">
            <a:avLst/>
          </a:prstGeom>
          <a:solidFill>
            <a:srgbClr val="044F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 dirty="0"/>
          </a:p>
        </p:txBody>
      </p:sp>
      <p:sp>
        <p:nvSpPr>
          <p:cNvPr id="6" name="CasellaDiTesto 5"/>
          <p:cNvSpPr txBox="1"/>
          <p:nvPr/>
        </p:nvSpPr>
        <p:spPr>
          <a:xfrm>
            <a:off x="124691" y="6518401"/>
            <a:ext cx="227594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350" dirty="0" smtClean="0">
                <a:solidFill>
                  <a:schemeClr val="bg1"/>
                </a:solidFill>
                <a:latin typeface="Cambria" panose="02040503050406030204" pitchFamily="18" charset="0"/>
              </a:rPr>
              <a:t>Fabio Terzi, Matteo Zambelli</a:t>
            </a:r>
            <a:endParaRPr lang="it-IT" sz="1350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029" y="6476543"/>
            <a:ext cx="1087642" cy="363389"/>
          </a:xfrm>
          <a:prstGeom prst="rect">
            <a:avLst/>
          </a:prstGeom>
        </p:spPr>
      </p:pic>
      <p:sp>
        <p:nvSpPr>
          <p:cNvPr id="10" name="Rettangolo 9"/>
          <p:cNvSpPr/>
          <p:nvPr/>
        </p:nvSpPr>
        <p:spPr>
          <a:xfrm>
            <a:off x="213755" y="1877626"/>
            <a:ext cx="871591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  <a:p>
            <a:pPr marL="257175" indent="-257175" algn="just">
              <a:buFont typeface="Arial" panose="020B0604020202020204" pitchFamily="34" charset="0"/>
              <a:buChar char="•"/>
            </a:pPr>
            <a:endParaRPr lang="it-IT" dirty="0">
              <a:latin typeface="Cambria" panose="02040503050406030204" pitchFamily="18" charset="0"/>
            </a:endParaRPr>
          </a:p>
        </p:txBody>
      </p:sp>
      <p:sp>
        <p:nvSpPr>
          <p:cNvPr id="11" name="CasellaDiTesto 10"/>
          <p:cNvSpPr txBox="1"/>
          <p:nvPr/>
        </p:nvSpPr>
        <p:spPr>
          <a:xfrm>
            <a:off x="285007" y="190005"/>
            <a:ext cx="934885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300" dirty="0" smtClean="0">
                <a:solidFill>
                  <a:srgbClr val="044F92"/>
                </a:solidFill>
                <a:latin typeface="Cambria" panose="02040503050406030204" pitchFamily="18" charset="0"/>
              </a:rPr>
              <a:t>CAR RACING CARDBOARD – Il principio</a:t>
            </a:r>
            <a:endParaRPr lang="it-IT" sz="3300" dirty="0">
              <a:solidFill>
                <a:srgbClr val="044F92"/>
              </a:solidFill>
              <a:latin typeface="Cambria" panose="02040503050406030204" pitchFamily="18" charset="0"/>
            </a:endParaRPr>
          </a:p>
        </p:txBody>
      </p:sp>
      <p:sp>
        <p:nvSpPr>
          <p:cNvPr id="9" name="Rettangolo 8"/>
          <p:cNvSpPr/>
          <p:nvPr/>
        </p:nvSpPr>
        <p:spPr>
          <a:xfrm>
            <a:off x="213755" y="1373465"/>
            <a:ext cx="8715915" cy="5170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>
                <a:latin typeface="Cambria" panose="02040503050406030204" pitchFamily="18" charset="0"/>
              </a:rPr>
              <a:t>S</a:t>
            </a:r>
            <a:r>
              <a:rPr lang="it-IT" sz="2000" dirty="0" smtClean="0">
                <a:latin typeface="Cambria" panose="02040503050406030204" pitchFamily="18" charset="0"/>
              </a:rPr>
              <a:t>fruttare </a:t>
            </a:r>
            <a:r>
              <a:rPr lang="it-IT" sz="2000" dirty="0">
                <a:latin typeface="Cambria" panose="02040503050406030204" pitchFamily="18" charset="0"/>
              </a:rPr>
              <a:t>le </a:t>
            </a:r>
            <a:r>
              <a:rPr lang="it-IT" sz="2000" dirty="0" smtClean="0">
                <a:latin typeface="Cambria" panose="02040503050406030204" pitchFamily="18" charset="0"/>
              </a:rPr>
              <a:t>potenzialità di Google </a:t>
            </a:r>
            <a:r>
              <a:rPr lang="it-IT" sz="2000" dirty="0">
                <a:latin typeface="Cambria" panose="02040503050406030204" pitchFamily="18" charset="0"/>
              </a:rPr>
              <a:t>Cardboard per correggere il disturbo dovuto </a:t>
            </a:r>
            <a:r>
              <a:rPr lang="it-IT" sz="2000" dirty="0" smtClean="0">
                <a:latin typeface="Cambria" panose="02040503050406030204" pitchFamily="18" charset="0"/>
              </a:rPr>
              <a:t>all'ambliopia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sz="2000" dirty="0">
              <a:latin typeface="Cambria" panose="020405030504060302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 smtClean="0">
                <a:latin typeface="Cambria" panose="02040503050406030204" pitchFamily="18" charset="0"/>
              </a:rPr>
              <a:t>L’occlusione non affronta la </a:t>
            </a:r>
            <a:r>
              <a:rPr lang="it-IT" sz="2000" b="1" dirty="0" smtClean="0">
                <a:latin typeface="Cambria" panose="02040503050406030204" pitchFamily="18" charset="0"/>
              </a:rPr>
              <a:t>stimolazione diretta</a:t>
            </a:r>
            <a:r>
              <a:rPr lang="it-IT" sz="2000" dirty="0" smtClean="0">
                <a:latin typeface="Cambria" panose="02040503050406030204" pitchFamily="18" charset="0"/>
              </a:rPr>
              <a:t> dell’ occhio con il deficit visivo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sz="2000" dirty="0">
              <a:latin typeface="Cambria" panose="020405030504060302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>
                <a:latin typeface="Cambria" panose="02040503050406030204" pitchFamily="18" charset="0"/>
              </a:rPr>
              <a:t>S</a:t>
            </a:r>
            <a:r>
              <a:rPr lang="it-IT" sz="2000" dirty="0" smtClean="0">
                <a:latin typeface="Cambria" panose="02040503050406030204" pitchFamily="18" charset="0"/>
              </a:rPr>
              <a:t>i è </a:t>
            </a:r>
            <a:r>
              <a:rPr lang="it-IT" sz="2000" dirty="0">
                <a:latin typeface="Cambria" panose="02040503050406030204" pitchFamily="18" charset="0"/>
              </a:rPr>
              <a:t>pensato di realizzare un gioco interattivo che punti </a:t>
            </a:r>
            <a:r>
              <a:rPr lang="it-IT" sz="2000" dirty="0" smtClean="0">
                <a:latin typeface="Cambria" panose="02040503050406030204" pitchFamily="18" charset="0"/>
              </a:rPr>
              <a:t>al trattamento dell'occhio ambliope </a:t>
            </a:r>
            <a:r>
              <a:rPr lang="it-IT" sz="2000" dirty="0">
                <a:latin typeface="Cambria" panose="02040503050406030204" pitchFamily="18" charset="0"/>
              </a:rPr>
              <a:t>in modo più </a:t>
            </a:r>
            <a:r>
              <a:rPr lang="it-IT" sz="2000" dirty="0" smtClean="0">
                <a:latin typeface="Cambria" panose="02040503050406030204" pitchFamily="18" charset="0"/>
              </a:rPr>
              <a:t>coinvolgente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sz="2000" dirty="0" smtClean="0">
              <a:latin typeface="Cambria" panose="020405030504060302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000" dirty="0" smtClean="0">
                <a:latin typeface="Cambria" panose="02040503050406030204" pitchFamily="18" charset="0"/>
              </a:rPr>
              <a:t>Google </a:t>
            </a:r>
            <a:r>
              <a:rPr lang="it-IT" sz="2000" dirty="0" err="1" smtClean="0">
                <a:latin typeface="Cambria" panose="02040503050406030204" pitchFamily="18" charset="0"/>
              </a:rPr>
              <a:t>Cardboard</a:t>
            </a:r>
            <a:r>
              <a:rPr lang="it-IT" sz="2000" dirty="0" smtClean="0">
                <a:latin typeface="Cambria" panose="02040503050406030204" pitchFamily="18" charset="0"/>
              </a:rPr>
              <a:t> + </a:t>
            </a:r>
            <a:r>
              <a:rPr lang="it-IT" sz="2000" dirty="0" err="1" smtClean="0">
                <a:latin typeface="Cambria" panose="02040503050406030204" pitchFamily="18" charset="0"/>
              </a:rPr>
              <a:t>Android</a:t>
            </a:r>
            <a:r>
              <a:rPr lang="it-IT" sz="2000" dirty="0" smtClean="0">
                <a:latin typeface="Cambria" panose="02040503050406030204" pitchFamily="18" charset="0"/>
              </a:rPr>
              <a:t> + intrattenimento </a:t>
            </a:r>
            <a:r>
              <a:rPr lang="it-IT" sz="2000" dirty="0">
                <a:latin typeface="Cambria" panose="02040503050406030204" pitchFamily="18" charset="0"/>
              </a:rPr>
              <a:t>volontario </a:t>
            </a:r>
            <a:r>
              <a:rPr lang="it-IT" sz="2000" dirty="0" smtClean="0">
                <a:latin typeface="Cambria" panose="02040503050406030204" pitchFamily="18" charset="0"/>
              </a:rPr>
              <a:t>dato </a:t>
            </a:r>
            <a:r>
              <a:rPr lang="it-IT" sz="2000" dirty="0">
                <a:latin typeface="Cambria" panose="02040503050406030204" pitchFamily="18" charset="0"/>
              </a:rPr>
              <a:t>dal </a:t>
            </a:r>
            <a:r>
              <a:rPr lang="it-IT" sz="2000" dirty="0" smtClean="0">
                <a:latin typeface="Cambria" panose="02040503050406030204" pitchFamily="18" charset="0"/>
              </a:rPr>
              <a:t>gioco =</a:t>
            </a:r>
          </a:p>
          <a:p>
            <a:pPr algn="ctr">
              <a:lnSpc>
                <a:spcPct val="150000"/>
              </a:lnSpc>
            </a:pPr>
            <a:r>
              <a:rPr lang="it-IT" sz="2000" b="1" dirty="0" smtClean="0">
                <a:latin typeface="Cambria" panose="02040503050406030204" pitchFamily="18" charset="0"/>
              </a:rPr>
              <a:t>Trattamento innovativo</a:t>
            </a:r>
            <a:endParaRPr lang="it-IT" sz="2000" b="1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7078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i Office">
  <a:themeElements>
    <a:clrScheme name="Tema di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i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i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451</TotalTime>
  <Words>1484</Words>
  <Application>Microsoft Office PowerPoint</Application>
  <PresentationFormat>Presentazione su schermo (4:3)</PresentationFormat>
  <Paragraphs>240</Paragraphs>
  <Slides>21</Slides>
  <Notes>21</Notes>
  <HiddenSlides>0</HiddenSlides>
  <MMClips>2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21</vt:i4>
      </vt:variant>
    </vt:vector>
  </HeadingPairs>
  <TitlesOfParts>
    <vt:vector size="28" baseType="lpstr">
      <vt:lpstr>Arial</vt:lpstr>
      <vt:lpstr>Calibri</vt:lpstr>
      <vt:lpstr>Calibri Light</vt:lpstr>
      <vt:lpstr>Cambria</vt:lpstr>
      <vt:lpstr>Times New Roman</vt:lpstr>
      <vt:lpstr>Wingdings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matteo zambelli</dc:creator>
  <cp:lastModifiedBy>matteo zambelli</cp:lastModifiedBy>
  <cp:revision>41</cp:revision>
  <dcterms:created xsi:type="dcterms:W3CDTF">2015-09-06T08:07:49Z</dcterms:created>
  <dcterms:modified xsi:type="dcterms:W3CDTF">2015-09-28T17:32:41Z</dcterms:modified>
</cp:coreProperties>
</file>